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192" r:id="rId1"/>
    <p:sldMasterId id="2147484205" r:id="rId2"/>
    <p:sldMasterId id="2147484218" r:id="rId3"/>
  </p:sldMasterIdLst>
  <p:notesMasterIdLst>
    <p:notesMasterId r:id="rId35"/>
  </p:notesMasterIdLst>
  <p:sldIdLst>
    <p:sldId id="256" r:id="rId4"/>
    <p:sldId id="624" r:id="rId5"/>
    <p:sldId id="631" r:id="rId6"/>
    <p:sldId id="632" r:id="rId7"/>
    <p:sldId id="611" r:id="rId8"/>
    <p:sldId id="408" r:id="rId9"/>
    <p:sldId id="634" r:id="rId10"/>
    <p:sldId id="635" r:id="rId11"/>
    <p:sldId id="636" r:id="rId12"/>
    <p:sldId id="553" r:id="rId13"/>
    <p:sldId id="496" r:id="rId14"/>
    <p:sldId id="497" r:id="rId15"/>
    <p:sldId id="499" r:id="rId16"/>
    <p:sldId id="501" r:id="rId17"/>
    <p:sldId id="503" r:id="rId18"/>
    <p:sldId id="504" r:id="rId19"/>
    <p:sldId id="505" r:id="rId20"/>
    <p:sldId id="507" r:id="rId21"/>
    <p:sldId id="508" r:id="rId22"/>
    <p:sldId id="512" r:id="rId23"/>
    <p:sldId id="513" r:id="rId24"/>
    <p:sldId id="622" r:id="rId25"/>
    <p:sldId id="618" r:id="rId26"/>
    <p:sldId id="442" r:id="rId27"/>
    <p:sldId id="444" r:id="rId28"/>
    <p:sldId id="556" r:id="rId29"/>
    <p:sldId id="558" r:id="rId30"/>
    <p:sldId id="560" r:id="rId31"/>
    <p:sldId id="562" r:id="rId32"/>
    <p:sldId id="571" r:id="rId33"/>
    <p:sldId id="572" r:id="rId34"/>
  </p:sldIdLst>
  <p:sldSz cx="9144000" cy="6858000" type="screen4x3"/>
  <p:notesSz cx="6858000" cy="9144000"/>
  <p:defaultTextStyle>
    <a:defPPr>
      <a:defRPr lang="ar-Q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79" autoAdjust="0"/>
    <p:restoredTop sz="93381" autoAdjust="0"/>
  </p:normalViewPr>
  <p:slideViewPr>
    <p:cSldViewPr>
      <p:cViewPr varScale="1">
        <p:scale>
          <a:sx n="63" d="100"/>
          <a:sy n="63" d="100"/>
        </p:scale>
        <p:origin x="129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Q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0E7BCF-88EF-4938-A204-10F30FE50705}" type="datetimeFigureOut">
              <a:rPr lang="ar-QA"/>
              <a:pPr>
                <a:defRPr/>
              </a:pPr>
              <a:t>07/12/1437</a:t>
            </a:fld>
            <a:endParaRPr lang="ar-Q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Q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Q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fld id="{AC8F4851-6AE3-4202-B83A-21761BA91ED3}" type="slidenum">
              <a:rPr lang="ar-QA"/>
              <a:pPr/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147447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ar.wikipedia.org/wiki/%D8%B3%D8%A7%D8%B1%D9%8A%D8%A9_%D8%A8%D9%86_%D8%B2%D9%86%D9%8A%D9%85_%D8%A7%D9%84%D8%AF%D9%8A%D9%84%D9%8A_%D8%A7%D9%84%D9%83%D9%86%D8%A7%D9%86%D9%8A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ar.wikipedia.org/wiki/23_%D9%87%D9%80" TargetMode="External"/><Relationship Id="rId5" Type="http://schemas.openxmlformats.org/officeDocument/2006/relationships/hyperlink" Target="http://ar.wikipedia.org/wiki/%D8%B9%D9%85%D8%B1_%D8%A8%D9%86_%D8%A7%D9%84%D8%AE%D8%B7%D8%A7%D8%A8" TargetMode="External"/><Relationship Id="rId4" Type="http://schemas.openxmlformats.org/officeDocument/2006/relationships/hyperlink" Target="http://ar.wikipedia.org/wiki/%D9%81%D8%A7%D8%B1%D8%B3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Q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A988A4B-6056-4CA4-ACA8-6DB2A5AE9239}" type="slidenum">
              <a:rPr lang="ar-QA">
                <a:latin typeface="Calibri" panose="020F0502020204030204" pitchFamily="34" charset="0"/>
              </a:rPr>
              <a:pPr eaLnBrk="1" hangingPunct="1"/>
              <a:t>1</a:t>
            </a:fld>
            <a:endParaRPr lang="ar-QA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3992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3724426-0004-4D5B-B112-A10D5D12DC76}" type="slidenum">
              <a:rPr lang="ar-SA" altLang="en-US" sz="1200">
                <a:latin typeface="Verdana" panose="020B0604030504040204" pitchFamily="34" charset="0"/>
              </a:rPr>
              <a:pPr eaLnBrk="1" hangingPunct="1"/>
              <a:t>15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9552319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QA" smtClean="0"/>
          </a:p>
        </p:txBody>
      </p:sp>
      <p:sp>
        <p:nvSpPr>
          <p:cNvPr id="196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A2E36B-2E73-45C9-8150-EBA4C4A9D5D8}" type="slidenum">
              <a:rPr lang="ar-SA">
                <a:latin typeface="Calibri" panose="020F0502020204030204" pitchFamily="34" charset="0"/>
              </a:rPr>
              <a:pPr eaLnBrk="1" hangingPunct="1"/>
              <a:t>16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0711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QA" smtClean="0"/>
          </a:p>
        </p:txBody>
      </p:sp>
      <p:sp>
        <p:nvSpPr>
          <p:cNvPr id="1986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4DA77BC-B2B3-4A7A-A16A-AC4C3AC1B360}" type="slidenum">
              <a:rPr lang="ar-SA">
                <a:latin typeface="Calibri" panose="020F0502020204030204" pitchFamily="34" charset="0"/>
              </a:rPr>
              <a:pPr eaLnBrk="1" hangingPunct="1"/>
              <a:t>18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5754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QA" smtClean="0"/>
          </a:p>
        </p:txBody>
      </p:sp>
      <p:sp>
        <p:nvSpPr>
          <p:cNvPr id="1996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2A65328-D199-4084-BBA9-8FBD6AADB44B}" type="slidenum">
              <a:rPr lang="ar-SA">
                <a:latin typeface="Calibri" panose="020F0502020204030204" pitchFamily="34" charset="0"/>
              </a:rPr>
              <a:pPr eaLnBrk="1" hangingPunct="1"/>
              <a:t>19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146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89D7B1C-4383-4CB1-853C-4E60578F2BC6}" type="slidenum">
              <a:rPr lang="ar-SA">
                <a:latin typeface="Calibri" panose="020F0502020204030204" pitchFamily="34" charset="0"/>
              </a:rPr>
              <a:pPr eaLnBrk="1" hangingPunct="1"/>
              <a:t>21</a:t>
            </a:fld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9233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cs typeface="Arial" pitchFamily="34" charset="0"/>
              </a:rPr>
              <a:t>Effective communications </a:t>
            </a:r>
            <a:endParaRPr lang="ar-QA" smtClean="0"/>
          </a:p>
          <a:p>
            <a:r>
              <a:rPr lang="ar-QA" smtClean="0"/>
              <a:t>1-</a:t>
            </a:r>
            <a:r>
              <a:rPr lang="en-US" smtClean="0">
                <a:cs typeface="Arial" pitchFamily="34" charset="0"/>
              </a:rPr>
              <a:t>Clear </a:t>
            </a:r>
            <a:endParaRPr lang="ar-QA" smtClean="0"/>
          </a:p>
          <a:p>
            <a:r>
              <a:rPr lang="ar-QA" smtClean="0"/>
              <a:t>2-</a:t>
            </a:r>
            <a:r>
              <a:rPr lang="en-US" smtClean="0">
                <a:cs typeface="Arial" pitchFamily="34" charset="0"/>
              </a:rPr>
              <a:t>Brief </a:t>
            </a:r>
            <a:endParaRPr lang="ar-QA" smtClean="0"/>
          </a:p>
          <a:p>
            <a:r>
              <a:rPr lang="ar-QA" smtClean="0"/>
              <a:t>3-</a:t>
            </a:r>
            <a:r>
              <a:rPr lang="en-US" smtClean="0">
                <a:cs typeface="Arial" pitchFamily="34" charset="0"/>
              </a:rPr>
              <a:t>Relevant </a:t>
            </a:r>
            <a:endParaRPr lang="ar-QA" smtClean="0"/>
          </a:p>
          <a:p>
            <a:endParaRPr lang="en-US" smtClean="0">
              <a:cs typeface="Arial" pitchFamily="34" charset="0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87FA560B-A64E-40BB-B625-C76258348340}" type="slidenum">
              <a:rPr lang="ar-QA">
                <a:solidFill>
                  <a:prstClr val="black"/>
                </a:solidFill>
              </a:rPr>
              <a:pPr/>
              <a:t>23</a:t>
            </a:fld>
            <a:endParaRPr lang="ar-Q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8045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QA" smtClean="0"/>
          </a:p>
        </p:txBody>
      </p:sp>
      <p:sp>
        <p:nvSpPr>
          <p:cNvPr id="202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F52891-54A2-4F3F-9541-1FD091462EAA}" type="slidenum">
              <a:rPr lang="ar-SA">
                <a:latin typeface="Calibri" panose="020F0502020204030204" pitchFamily="34" charset="0"/>
              </a:rPr>
              <a:pPr eaLnBrk="1" hangingPunct="1"/>
              <a:t>24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1556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QA" smtClean="0"/>
          </a:p>
        </p:txBody>
      </p:sp>
      <p:sp>
        <p:nvSpPr>
          <p:cNvPr id="2048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BD6366B-0C42-4AC6-A853-255884E2611A}" type="slidenum">
              <a:rPr lang="ar-SA">
                <a:latin typeface="Calibri" panose="020F0502020204030204" pitchFamily="34" charset="0"/>
              </a:rPr>
              <a:pPr eaLnBrk="1" hangingPunct="1"/>
              <a:t>25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7175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ar-QA" smtClean="0"/>
              <a:t>الأبناء </a:t>
            </a:r>
          </a:p>
          <a:p>
            <a:pPr>
              <a:buFontTx/>
              <a:buChar char="•"/>
            </a:pPr>
            <a:r>
              <a:rPr lang="ar-QA" smtClean="0"/>
              <a:t>الزوجة</a:t>
            </a:r>
          </a:p>
          <a:p>
            <a:pPr>
              <a:buFontTx/>
              <a:buChar char="•"/>
            </a:pPr>
            <a:r>
              <a:rPr lang="ar-QA" smtClean="0"/>
              <a:t>الموظفين</a:t>
            </a:r>
          </a:p>
          <a:p>
            <a:pPr>
              <a:buFontTx/>
              <a:buChar char="•"/>
            </a:pPr>
            <a:r>
              <a:rPr lang="ar-QA" smtClean="0"/>
              <a:t>المدراء</a:t>
            </a:r>
          </a:p>
          <a:p>
            <a:pPr>
              <a:buFontTx/>
              <a:buChar char="•"/>
            </a:pPr>
            <a:r>
              <a:rPr lang="ar-QA" smtClean="0"/>
              <a:t>الأصدقاء </a:t>
            </a:r>
          </a:p>
          <a:p>
            <a:endParaRPr lang="en-US" smtClean="0">
              <a:cs typeface="Arial" pitchFamily="34" charset="0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B3619710-7006-44B0-91D1-397B821055C7}" type="slidenum">
              <a:rPr lang="ar-QA">
                <a:solidFill>
                  <a:prstClr val="black"/>
                </a:solidFill>
              </a:rPr>
              <a:pPr/>
              <a:t>26</a:t>
            </a:fld>
            <a:endParaRPr lang="ar-Q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2126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cs typeface="Arial" pitchFamily="34" charset="0"/>
              </a:rPr>
              <a:t>1- </a:t>
            </a:r>
            <a:r>
              <a:rPr lang="ar-QA" smtClean="0"/>
              <a:t>قانون الجذب</a:t>
            </a:r>
          </a:p>
          <a:p>
            <a:r>
              <a:rPr lang="ar-QA" smtClean="0"/>
              <a:t>2-لصحابي </a:t>
            </a:r>
            <a:r>
              <a:rPr lang="ar-QA" smtClean="0">
                <a:hlinkClick r:id="rId3" tooltip="سارية بن زنيم الديلي الكناني"/>
              </a:rPr>
              <a:t>سارية بن زنيم الدؤلي الكناني</a:t>
            </a:r>
            <a:r>
              <a:rPr lang="ar-QA" smtClean="0"/>
              <a:t> ببلاد </a:t>
            </a:r>
            <a:r>
              <a:rPr lang="ar-QA" smtClean="0">
                <a:hlinkClick r:id="rId4" tooltip="فارس"/>
              </a:rPr>
              <a:t>فارس</a:t>
            </a:r>
            <a:r>
              <a:rPr lang="ar-QA" smtClean="0"/>
              <a:t> </a:t>
            </a:r>
            <a:r>
              <a:rPr lang="en-US" smtClean="0">
                <a:cs typeface="Arial" pitchFamily="34" charset="0"/>
              </a:rPr>
              <a:t>– </a:t>
            </a:r>
            <a:r>
              <a:rPr lang="ar-QA" smtClean="0"/>
              <a:t>نهاوند في خلافة أمير المؤمنين </a:t>
            </a:r>
            <a:r>
              <a:rPr lang="ar-QA" smtClean="0">
                <a:hlinkClick r:id="rId5" tooltip="عمر بن الخطاب"/>
              </a:rPr>
              <a:t>عمر بن الخطاب</a:t>
            </a:r>
            <a:r>
              <a:rPr lang="ar-QA" smtClean="0"/>
              <a:t>.</a:t>
            </a:r>
          </a:p>
          <a:p>
            <a:r>
              <a:rPr lang="ar-QA" smtClean="0"/>
              <a:t>وقعت الحادثة  (</a:t>
            </a:r>
            <a:r>
              <a:rPr lang="ar-QA" smtClean="0">
                <a:hlinkClick r:id="rId6" tooltip="23 هـ"/>
              </a:rPr>
              <a:t>23 هـ</a:t>
            </a:r>
            <a:r>
              <a:rPr lang="ar-QA" smtClean="0"/>
              <a:t>) أثناء خلافة أمير المؤمنين </a:t>
            </a:r>
            <a:r>
              <a:rPr lang="ar-QA" smtClean="0">
                <a:hlinkClick r:id="rId5" tooltip="عمر بن الخطاب"/>
              </a:rPr>
              <a:t>عمر بن الخطاب</a:t>
            </a:r>
            <a:r>
              <a:rPr lang="ar-QA" smtClean="0"/>
              <a:t> . </a:t>
            </a:r>
            <a:r>
              <a:rPr lang="ar-QA" b="1" smtClean="0"/>
              <a:t>"يا سارية الجبل، الجبل، من استرعى الذئب الغنم فقد ظلم"</a:t>
            </a:r>
            <a:endParaRPr lang="ar-QA" smtClean="0"/>
          </a:p>
          <a:p>
            <a:endParaRPr lang="en-US" smtClean="0">
              <a:cs typeface="Arial" pitchFamily="34" charset="0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E2E6717A-2068-4A8C-A6BC-1647D84603FB}" type="slidenum">
              <a:rPr lang="ar-QA">
                <a:solidFill>
                  <a:prstClr val="black"/>
                </a:solidFill>
              </a:rPr>
              <a:pPr/>
              <a:t>27</a:t>
            </a:fld>
            <a:endParaRPr lang="ar-Q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270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QA" dirty="0" smtClean="0"/>
              <a:t>خالد بن الوليد – </a:t>
            </a:r>
            <a:r>
              <a:rPr lang="ar-QA" dirty="0" err="1" smtClean="0"/>
              <a:t>لاينغي</a:t>
            </a:r>
            <a:r>
              <a:rPr lang="ar-QA" dirty="0" smtClean="0"/>
              <a:t> لخالد أن يسير على الأرض إلا أميرا </a:t>
            </a:r>
          </a:p>
          <a:p>
            <a:r>
              <a:rPr lang="ar-QA" dirty="0" smtClean="0"/>
              <a:t>عمرو بن العاص غزوة ذات السلاسل بعد </a:t>
            </a:r>
            <a:r>
              <a:rPr lang="ar-QA" dirty="0" err="1" smtClean="0"/>
              <a:t>إسلامة</a:t>
            </a:r>
            <a:r>
              <a:rPr lang="ar-QA" dirty="0" smtClean="0"/>
              <a:t> بخمس شهور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F4851-6AE3-4202-B83A-21761BA91ED3}" type="slidenum">
              <a:rPr lang="ar-QA" smtClean="0"/>
              <a:pPr/>
              <a:t>3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3458712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ar-QA" smtClean="0"/>
              <a:t>لا تضعون قيودا على أفكاركم</a:t>
            </a:r>
            <a:endParaRPr lang="en-US" smtClean="0">
              <a:cs typeface="Arial" pitchFamily="34" charset="0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7006434A-27B8-46A6-8BFD-1198519DD48D}" type="slidenum">
              <a:rPr lang="ar-QA">
                <a:solidFill>
                  <a:prstClr val="black"/>
                </a:solidFill>
              </a:rPr>
              <a:pPr/>
              <a:t>28</a:t>
            </a:fld>
            <a:endParaRPr lang="ar-Q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9378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cs typeface="Arial" pitchFamily="34" charset="0"/>
            </a:endParaRP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A851D2DD-5B2D-4075-8BA5-AAC3F8DD1DCA}" type="slidenum">
              <a:rPr lang="ar-QA">
                <a:solidFill>
                  <a:prstClr val="black"/>
                </a:solidFill>
              </a:rPr>
              <a:pPr/>
              <a:t>29</a:t>
            </a:fld>
            <a:endParaRPr lang="ar-Q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6218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ar-QA" dirty="0" smtClean="0"/>
              <a:t> </a:t>
            </a:r>
            <a:endParaRPr lang="ar-QA" dirty="0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E3C34570-0A41-46CE-8F8A-1A15B648B89B}" type="slidenum">
              <a:rPr lang="ar-QA">
                <a:solidFill>
                  <a:prstClr val="black"/>
                </a:solidFill>
              </a:rPr>
              <a:pPr/>
              <a:t>30</a:t>
            </a:fld>
            <a:endParaRPr lang="ar-Q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5857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ar-QA" smtClean="0"/>
              <a:t> </a:t>
            </a:r>
            <a:endParaRPr lang="ar-QA" dirty="0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6F984FD0-EFEF-4C62-9013-7F37D6CB9A14}" type="slidenum">
              <a:rPr lang="ar-QA">
                <a:solidFill>
                  <a:prstClr val="black"/>
                </a:solidFill>
              </a:rPr>
              <a:pPr/>
              <a:t>31</a:t>
            </a:fld>
            <a:endParaRPr lang="ar-Q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010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F4851-6AE3-4202-B83A-21761BA91ED3}" type="slidenum">
              <a:rPr lang="ar-QA" smtClean="0"/>
              <a:pPr/>
              <a:t>4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3180082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QA" dirty="0" smtClean="0"/>
              <a:t>20% أميزها عندما أركز على القيادة</a:t>
            </a:r>
            <a:r>
              <a:rPr lang="ar-QA" baseline="0" dirty="0" smtClean="0"/>
              <a:t> </a:t>
            </a:r>
            <a:endParaRPr lang="ar-Q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7DC1B-3A3C-4931-AF1E-DE4AE95F5DDD}" type="slidenum">
              <a:rPr lang="ar-QA" smtClean="0"/>
              <a:t>5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3829772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/>
            <a:fld id="{80F1BD36-24E5-42E3-9D53-393DD8FC658D}" type="slidenum">
              <a:rPr lang="ar-SA" sz="1200">
                <a:latin typeface="Tahoma" panose="020B0604030504040204" pitchFamily="34" charset="0"/>
                <a:cs typeface="Tahoma" panose="020B0604030504040204" pitchFamily="34" charset="0"/>
              </a:rPr>
              <a:pPr algn="l" rtl="0"/>
              <a:t>6</a:t>
            </a:fld>
            <a:endParaRPr lang="en-US" sz="12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2518363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9pPr>
          </a:lstStyle>
          <a:p>
            <a:fld id="{684C2202-305C-4B98-BA81-16B65A7D5253}" type="slidenum">
              <a:rPr lang="ar-SA" smtClean="0">
                <a:solidFill>
                  <a:prstClr val="black"/>
                </a:solidFill>
                <a:latin typeface="Arial" pitchFamily="34" charset="0"/>
              </a:rPr>
              <a:pPr/>
              <a:t>9</a:t>
            </a:fld>
            <a:endParaRPr lang="en-US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8126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3346DF5-F049-431C-83B6-509AE886771A}" type="slidenum">
              <a:rPr lang="ar-SA" altLang="en-US" sz="1200">
                <a:latin typeface="Verdana" panose="020B0604030504040204" pitchFamily="34" charset="0"/>
              </a:rPr>
              <a:pPr eaLnBrk="1" hangingPunct="1"/>
              <a:t>11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1675496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QA" smtClean="0"/>
          </a:p>
        </p:txBody>
      </p:sp>
      <p:sp>
        <p:nvSpPr>
          <p:cNvPr id="190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7960FF9-6C3B-4509-A03B-7CF128E5E87B}" type="slidenum">
              <a:rPr lang="ar-SA">
                <a:latin typeface="Calibri" panose="020F0502020204030204" pitchFamily="34" charset="0"/>
              </a:rPr>
              <a:pPr eaLnBrk="1" hangingPunct="1"/>
              <a:t>12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739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QA" smtClean="0"/>
          </a:p>
        </p:txBody>
      </p:sp>
      <p:sp>
        <p:nvSpPr>
          <p:cNvPr id="193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0305C7-8FF4-4268-83F2-6657BE78309E}" type="slidenum">
              <a:rPr lang="ar-SA">
                <a:latin typeface="Calibri" panose="020F0502020204030204" pitchFamily="34" charset="0"/>
              </a:rPr>
              <a:pPr eaLnBrk="1" hangingPunct="1"/>
              <a:t>14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631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Lucida Sans Unicode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algn="l" rtl="0" eaLnBrk="0" hangingPunct="0"/>
              <a:endParaRPr lang="ar-QA">
                <a:solidFill>
                  <a:prstClr val="black"/>
                </a:solidFill>
                <a:latin typeface="Lucida Sans Unicode" pitchFamily="34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3E60538-34B2-4A9A-8EE2-2128C0F44AB1}" type="datetimeFigureOut">
              <a:rPr lang="en-US"/>
              <a:pPr>
                <a:defRPr/>
              </a:pPr>
              <a:t>09-Sep-16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F799A73-AF9C-40D4-B0E5-C8BE1FC29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7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ACB28-2F91-4532-AA99-FA90892DFF00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09-Sep-16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F2398-02A3-414B-875A-D8703508DF3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28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4B99D-BB9C-4391-95F2-E72CD44CDD9A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09-Sep-16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0EA80-8488-4F0B-9EB0-761763A9A94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011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Q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Q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F29C9-2859-4F5F-AE35-B27073B82E81}" type="datetimeFigureOut">
              <a:rPr lang="ar-Q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07/12/1437</a:t>
            </a:fld>
            <a:endParaRPr lang="ar-Q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Q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F4CE1-2035-439B-8C03-7CDC89B565DD}" type="slidenum">
              <a:rPr lang="ar-QA"/>
              <a:pPr>
                <a:defRPr/>
              </a:pPr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2079050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Q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Q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BC58A-BA3F-45D8-ADE1-60F123CAB1CB}" type="datetimeFigureOut">
              <a:rPr lang="ar-Q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07/12/1437</a:t>
            </a:fld>
            <a:endParaRPr lang="ar-Q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Q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16277-F9DF-43BF-9E04-3885E3255745}" type="slidenum">
              <a:rPr lang="ar-QA"/>
              <a:pPr>
                <a:defRPr/>
              </a:pPr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2412030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Q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098CE-392B-40E5-AF24-DE5A66481DA8}" type="datetimeFigureOut">
              <a:rPr lang="ar-Q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07/12/1437</a:t>
            </a:fld>
            <a:endParaRPr lang="ar-Q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Q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6B963-7A97-4FC2-91FD-46494B8D8E84}" type="slidenum">
              <a:rPr lang="ar-QA"/>
              <a:pPr>
                <a:defRPr/>
              </a:pPr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4041454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Q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Q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Q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58804-139B-45F8-A63B-A709098DC77A}" type="datetimeFigureOut">
              <a:rPr lang="ar-Q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07/12/1437</a:t>
            </a:fld>
            <a:endParaRPr lang="ar-Q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Q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2875F-F3D5-490C-8297-054C8C6EA5D1}" type="slidenum">
              <a:rPr lang="ar-QA"/>
              <a:pPr>
                <a:defRPr/>
              </a:pPr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360633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Q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Q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Q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E2364-A120-4AD2-85F4-91B5809116FE}" type="datetimeFigureOut">
              <a:rPr lang="ar-Q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07/12/1437</a:t>
            </a:fld>
            <a:endParaRPr lang="ar-Q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Q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9471D-6C24-47C6-A431-300E1F62080B}" type="slidenum">
              <a:rPr lang="ar-QA"/>
              <a:pPr>
                <a:defRPr/>
              </a:pPr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3636903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Q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B9A97-BEF8-418B-845E-C01819AB7291}" type="datetimeFigureOut">
              <a:rPr lang="ar-Q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07/12/1437</a:t>
            </a:fld>
            <a:endParaRPr lang="ar-Q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Q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D3E07-9BD6-4C46-8B23-B37249C7CA05}" type="slidenum">
              <a:rPr lang="ar-QA"/>
              <a:pPr>
                <a:defRPr/>
              </a:pPr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27188411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74B80-87F4-47BB-81E7-BD2BF798512F}" type="datetimeFigureOut">
              <a:rPr lang="ar-Q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07/12/1437</a:t>
            </a:fld>
            <a:endParaRPr lang="ar-Q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Q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44184-4AA8-415E-9EC4-682D3C7704A5}" type="slidenum">
              <a:rPr lang="ar-QA"/>
              <a:pPr>
                <a:defRPr/>
              </a:pPr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15384175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Q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Q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04561-EFDE-46B3-BC44-F451B9F07970}" type="datetimeFigureOut">
              <a:rPr lang="ar-Q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07/12/1437</a:t>
            </a:fld>
            <a:endParaRPr lang="ar-Q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Q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CEF0A-9223-449A-A67C-76E44E5971B1}" type="slidenum">
              <a:rPr lang="ar-QA"/>
              <a:pPr>
                <a:defRPr/>
              </a:pPr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133469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0D0AB-FAAC-451F-92A6-733F643886C2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09-Sep-16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E068D-B5F7-45B3-AFCF-1F5076B9D5B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6548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Q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Q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CD5D7-A2C3-4A56-A0C7-9A6BA8F501D9}" type="datetimeFigureOut">
              <a:rPr lang="ar-Q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07/12/1437</a:t>
            </a:fld>
            <a:endParaRPr lang="ar-Q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Q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59F34-C75A-4D81-BAD1-3AD1D5F739D5}" type="slidenum">
              <a:rPr lang="ar-QA"/>
              <a:pPr>
                <a:defRPr/>
              </a:pPr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13839767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Q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Q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59C7B-F4C5-4E67-BF75-CD057D657CE2}" type="datetimeFigureOut">
              <a:rPr lang="ar-Q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07/12/1437</a:t>
            </a:fld>
            <a:endParaRPr lang="ar-Q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Q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CB96-D2E9-499C-9C89-8D28B5CBDFB4}" type="slidenum">
              <a:rPr lang="ar-QA"/>
              <a:pPr>
                <a:defRPr/>
              </a:pPr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3552591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Q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Q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0EBDB-ADD9-4F1B-87B8-9453BD7199F9}" type="datetimeFigureOut">
              <a:rPr lang="ar-Q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07/12/1437</a:t>
            </a:fld>
            <a:endParaRPr lang="ar-Q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Q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CEB-CB20-4774-8FB2-51DE820BB348}" type="slidenum">
              <a:rPr lang="ar-QA"/>
              <a:pPr>
                <a:defRPr/>
              </a:pPr>
              <a:t>‹#›</a:t>
            </a:fld>
            <a:endParaRPr lang="ar-QA"/>
          </a:p>
        </p:txBody>
      </p:sp>
    </p:spTree>
    <p:extLst>
      <p:ext uri="{BB962C8B-B14F-4D97-AF65-F5344CB8AC3E}">
        <p14:creationId xmlns:p14="http://schemas.microsoft.com/office/powerpoint/2010/main" val="3408692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>
                <a:solidFill>
                  <a:srgbClr val="B5A788"/>
                </a:solidFill>
                <a:ea typeface="Majalla UI"/>
                <a:cs typeface="Majalla UI"/>
              </a:defRPr>
            </a:lvl1pPr>
          </a:lstStyle>
          <a:p>
            <a:pPr>
              <a:defRPr/>
            </a:pPr>
            <a:fld id="{882D31E6-9596-44E1-9BAA-6D73E4B13AB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7276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F18617-18FF-4EA6-8BB9-BB8522CB43EC}" type="datetimeFigureOut">
              <a:rPr lang="ar-QA" smtClean="0"/>
              <a:pPr>
                <a:defRPr/>
              </a:pPr>
              <a:t>07/12/1437</a:t>
            </a:fld>
            <a:endParaRPr lang="ar-Q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Q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8AA60-4630-4752-A364-8ECDBC7B3680}" type="slidenum">
              <a:rPr lang="ar-QA" smtClean="0"/>
              <a:pPr/>
              <a:t>‹#›</a:t>
            </a:fld>
            <a:endParaRPr lang="ar-Q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947628-3976-41C6-B86E-AB4563E11530}" type="datetimeFigureOut">
              <a:rPr lang="ar-QA" smtClean="0"/>
              <a:pPr>
                <a:defRPr/>
              </a:pPr>
              <a:t>07/12/1437</a:t>
            </a:fld>
            <a:endParaRPr lang="ar-Q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Q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F1DBA-C02A-4BEC-B629-30E0F8400C62}" type="slidenum">
              <a:rPr lang="ar-QA" smtClean="0"/>
              <a:pPr/>
              <a:t>‹#›</a:t>
            </a:fld>
            <a:endParaRPr lang="ar-QA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F6250A-9762-44A6-99FE-B121EC714F3F}" type="datetimeFigureOut">
              <a:rPr lang="ar-QA" smtClean="0"/>
              <a:pPr>
                <a:defRPr/>
              </a:pPr>
              <a:t>07/12/1437</a:t>
            </a:fld>
            <a:endParaRPr lang="ar-Q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Q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05CC-9453-4628-B1AF-7665625EBD4A}" type="slidenum">
              <a:rPr lang="ar-QA" smtClean="0"/>
              <a:pPr/>
              <a:t>‹#›</a:t>
            </a:fld>
            <a:endParaRPr lang="ar-Q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87E76E-531B-4317-AD36-AC2D09D94962}" type="datetimeFigureOut">
              <a:rPr lang="ar-QA" smtClean="0"/>
              <a:pPr>
                <a:defRPr/>
              </a:pPr>
              <a:t>07/12/1437</a:t>
            </a:fld>
            <a:endParaRPr lang="ar-Q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Q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DDA3-EDE9-4028-99C3-C26CA29E7FEA}" type="slidenum">
              <a:rPr lang="ar-QA" smtClean="0"/>
              <a:pPr/>
              <a:t>‹#›</a:t>
            </a:fld>
            <a:endParaRPr lang="ar-Q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691E5A-47A0-48FA-9632-D226E21EFFF6}" type="datetimeFigureOut">
              <a:rPr lang="ar-QA" smtClean="0"/>
              <a:pPr>
                <a:defRPr/>
              </a:pPr>
              <a:t>07/12/1437</a:t>
            </a:fld>
            <a:endParaRPr lang="ar-Q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Q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60B2-D65D-412B-9521-684F0D86F5E3}" type="slidenum">
              <a:rPr lang="ar-QA" smtClean="0"/>
              <a:pPr/>
              <a:t>‹#›</a:t>
            </a:fld>
            <a:endParaRPr lang="ar-Q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81403F-6568-4490-B66C-0B173F7E2E1C}" type="datetimeFigureOut">
              <a:rPr lang="ar-QA" smtClean="0"/>
              <a:pPr>
                <a:defRPr/>
              </a:pPr>
              <a:t>07/12/1437</a:t>
            </a:fld>
            <a:endParaRPr lang="ar-Q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Q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E1F8-B671-419F-85B1-A126313DB438}" type="slidenum">
              <a:rPr lang="ar-QA" smtClean="0"/>
              <a:pPr/>
              <a:t>‹#›</a:t>
            </a:fld>
            <a:endParaRPr lang="ar-Q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36C6EF-C9DA-42E1-869D-2894B8314065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09-Sep-16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47B99-8F33-4BEA-B664-97DF4B80224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1817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1A323E-3AB1-4B43-B66C-8C6B311EB1C9}" type="datetimeFigureOut">
              <a:rPr lang="ar-QA" smtClean="0"/>
              <a:pPr>
                <a:defRPr/>
              </a:pPr>
              <a:t>07/12/1437</a:t>
            </a:fld>
            <a:endParaRPr lang="ar-Q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Q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5DD9F-AF45-4D59-A196-24BCD0F80EE3}" type="slidenum">
              <a:rPr lang="ar-QA" smtClean="0"/>
              <a:pPr/>
              <a:t>‹#›</a:t>
            </a:fld>
            <a:endParaRPr lang="ar-QA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CAC52E-5CA3-48AE-BDB0-D27E733508DD}" type="datetimeFigureOut">
              <a:rPr lang="ar-QA" smtClean="0"/>
              <a:pPr>
                <a:defRPr/>
              </a:pPr>
              <a:t>07/12/1437</a:t>
            </a:fld>
            <a:endParaRPr lang="ar-Q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Q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1450-EB15-4524-AEE9-6AA43C841D9C}" type="slidenum">
              <a:rPr lang="ar-QA" smtClean="0"/>
              <a:pPr/>
              <a:t>‹#›</a:t>
            </a:fld>
            <a:endParaRPr lang="ar-Q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FE2F8A-DC35-4B91-8C03-8EECC0ECC674}" type="datetimeFigureOut">
              <a:rPr lang="ar-QA" smtClean="0"/>
              <a:pPr>
                <a:defRPr/>
              </a:pPr>
              <a:t>07/12/1437</a:t>
            </a:fld>
            <a:endParaRPr lang="ar-Q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Q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12621-8DC5-4962-8666-3602991E340E}" type="slidenum">
              <a:rPr lang="ar-QA" smtClean="0"/>
              <a:pPr/>
              <a:t>‹#›</a:t>
            </a:fld>
            <a:endParaRPr lang="ar-Q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030BFE-F10D-44BF-A052-A0E6E60379FC}" type="datetimeFigureOut">
              <a:rPr lang="ar-QA" smtClean="0"/>
              <a:pPr>
                <a:defRPr/>
              </a:pPr>
              <a:t>07/12/1437</a:t>
            </a:fld>
            <a:endParaRPr lang="ar-Q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Q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9295-C113-4148-A807-7DF149904014}" type="slidenum">
              <a:rPr lang="ar-QA" smtClean="0"/>
              <a:pPr/>
              <a:t>‹#›</a:t>
            </a:fld>
            <a:endParaRPr lang="ar-QA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1F44B6-936A-49EB-A547-7243F938DE59}" type="datetimeFigureOut">
              <a:rPr lang="ar-QA" smtClean="0"/>
              <a:pPr>
                <a:defRPr/>
              </a:pPr>
              <a:t>07/12/1437</a:t>
            </a:fld>
            <a:endParaRPr lang="ar-Q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ar-Q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4E67-5626-480A-A5F5-1558EE003CC7}" type="slidenum">
              <a:rPr lang="ar-QA" smtClean="0"/>
              <a:pPr/>
              <a:t>‹#›</a:t>
            </a:fld>
            <a:endParaRPr lang="ar-Q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BD9FBE-D371-4C55-AB17-866403136DB6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09-Sep-16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F362D-576D-438A-BC6B-F36C79A6C7A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9774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684B51-1D54-476F-89AA-C58BE0D928BE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09-Sep-16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48742-7137-4D02-B783-203E09A0497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527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6CC34F-F5C3-4C2E-B0EC-6658049B7DD0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09-Sep-16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CA28F-9148-4A67-BA8D-5C5AE2ACF850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6470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4E0E5-0E4A-4F08-AFA8-6A8B26EFC073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09-Sep-16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66538-8236-44C8-8456-6A03DD15461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242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739C5F-CA4A-4BF7-817A-90C1F0CC74AC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09-Sep-16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B9003-3F72-43BF-AF20-8F61A964A7C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367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l" rtl="0" eaLnBrk="0" hangingPunct="0"/>
            <a:endParaRPr lang="ar-QA">
              <a:solidFill>
                <a:prstClr val="white"/>
              </a:solidFill>
              <a:latin typeface="Lucida Sans Unicode" pitchFamily="34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FEB739A-F294-4A2B-8C83-9B8F7BD67BE5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09-Sep-16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96148-D729-4146-B2E1-62B2D0A925C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862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l" rtl="0" eaLnBrk="0" hangingPunct="0"/>
            <a:endParaRPr lang="ar-QA">
              <a:solidFill>
                <a:prstClr val="black"/>
              </a:solidFill>
              <a:latin typeface="Lucida Sans Unicode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 rtl="0">
              <a:defRPr/>
            </a:pPr>
            <a:fld id="{9F448ED0-235E-487D-AB85-54990303F5B7}" type="datetimeFigureOut">
              <a:rPr lang="en-US">
                <a:solidFill>
                  <a:prstClr val="black"/>
                </a:solidFill>
              </a:rPr>
              <a:pPr rtl="0">
                <a:defRPr/>
              </a:pPr>
              <a:t>09-Sep-16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 rtl="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rtl="0">
              <a:defRPr/>
            </a:pPr>
            <a:fld id="{3E81F464-C14E-4CB6-90F9-FF19E9D2AE9A}" type="slidenum">
              <a:rPr lang="en-US">
                <a:solidFill>
                  <a:prstClr val="black"/>
                </a:solidFill>
                <a:latin typeface="Lucida Sans Unicode" pitchFamily="34" charset="0"/>
              </a:rPr>
              <a:pPr rtl="0">
                <a:defRPr/>
              </a:pPr>
              <a:t>‹#›</a:t>
            </a:fld>
            <a:endParaRPr lang="en-US">
              <a:solidFill>
                <a:prstClr val="black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86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3" r:id="rId1"/>
    <p:sldLayoutId id="2147484194" r:id="rId2"/>
    <p:sldLayoutId id="2147484195" r:id="rId3"/>
    <p:sldLayoutId id="2147484196" r:id="rId4"/>
    <p:sldLayoutId id="2147484197" r:id="rId5"/>
    <p:sldLayoutId id="2147484198" r:id="rId6"/>
    <p:sldLayoutId id="2147484199" r:id="rId7"/>
    <p:sldLayoutId id="2147484200" r:id="rId8"/>
    <p:sldLayoutId id="2147484201" r:id="rId9"/>
    <p:sldLayoutId id="2147484202" r:id="rId10"/>
    <p:sldLayoutId id="21474842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52A9C4-42B0-435C-9F01-EB6A9FA22B62}" type="datetimeFigureOut">
              <a:rPr lang="ar-Q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07/12/1437</a:t>
            </a:fld>
            <a:endParaRPr lang="ar-Q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Q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algn="l">
              <a:defRPr/>
            </a:pPr>
            <a:fld id="{36E5C46A-CEEF-4FD4-BAE5-E88DFD52CFD7}" type="slidenum">
              <a:rPr lang="ar-QA">
                <a:latin typeface="Calibri"/>
                <a:cs typeface="Arial"/>
              </a:rPr>
              <a:pPr algn="l">
                <a:defRPr/>
              </a:pPr>
              <a:t>‹#›</a:t>
            </a:fld>
            <a:endParaRPr lang="ar-QA"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455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07" r:id="rId2"/>
    <p:sldLayoutId id="2147484208" r:id="rId3"/>
    <p:sldLayoutId id="2147484209" r:id="rId4"/>
    <p:sldLayoutId id="2147484210" r:id="rId5"/>
    <p:sldLayoutId id="2147484211" r:id="rId6"/>
    <p:sldLayoutId id="2147484212" r:id="rId7"/>
    <p:sldLayoutId id="2147484213" r:id="rId8"/>
    <p:sldLayoutId id="2147484214" r:id="rId9"/>
    <p:sldLayoutId id="2147484215" r:id="rId10"/>
    <p:sldLayoutId id="2147484216" r:id="rId11"/>
    <p:sldLayoutId id="2147484217" r:id="rId12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Q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136F6E5-825A-4B2D-BF37-54AE73E67880}" type="datetimeFigureOut">
              <a:rPr lang="ar-QA" smtClean="0"/>
              <a:pPr>
                <a:defRPr/>
              </a:pPr>
              <a:t>07/12/1437</a:t>
            </a:fld>
            <a:endParaRPr lang="ar-Q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ar-Q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4C5608-5B13-45EC-ADAC-A7516B4D23B5}" type="slidenum">
              <a:rPr lang="ar-QA" smtClean="0"/>
              <a:pPr/>
              <a:t>‹#›</a:t>
            </a:fld>
            <a:endParaRPr lang="ar-Q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  <p:sldLayoutId id="2147484221" r:id="rId3"/>
    <p:sldLayoutId id="2147484222" r:id="rId4"/>
    <p:sldLayoutId id="2147484223" r:id="rId5"/>
    <p:sldLayoutId id="2147484224" r:id="rId6"/>
    <p:sldLayoutId id="2147484225" r:id="rId7"/>
    <p:sldLayoutId id="2147484226" r:id="rId8"/>
    <p:sldLayoutId id="2147484227" r:id="rId9"/>
    <p:sldLayoutId id="2147484228" r:id="rId10"/>
    <p:sldLayoutId id="2147484229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2051720" y="980728"/>
            <a:ext cx="49688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ar-QA" sz="6000" b="1" dirty="0"/>
              <a:t>المهارات </a:t>
            </a:r>
            <a:r>
              <a:rPr lang="ar-QA" sz="6000" b="1" dirty="0" smtClean="0"/>
              <a:t>الإدارية والسلوكية</a:t>
            </a:r>
            <a:endParaRPr lang="en-US" sz="6000" dirty="0"/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1763849" y="3861048"/>
            <a:ext cx="5544616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QA" sz="3200" b="1" dirty="0"/>
              <a:t>دكتور </a:t>
            </a:r>
          </a:p>
          <a:p>
            <a:pPr algn="ctr" eaLnBrk="1" hangingPunct="1"/>
            <a:r>
              <a:rPr lang="ar-QA" sz="3200" b="1" dirty="0"/>
              <a:t>عبدالرحيم محمد</a:t>
            </a:r>
          </a:p>
          <a:p>
            <a:pPr algn="ctr" eaLnBrk="1" hangingPunct="1"/>
            <a:r>
              <a:rPr lang="ar-QA" sz="3200" b="1" dirty="0" smtClean="0"/>
              <a:t>خبير قياس الأداء المؤسسي </a:t>
            </a:r>
          </a:p>
          <a:p>
            <a:pPr algn="ctr" eaLnBrk="1" hangingPunct="1"/>
            <a:r>
              <a:rPr lang="ar-QA" sz="3200" b="1" dirty="0" smtClean="0"/>
              <a:t>إدارة التخطيط </a:t>
            </a:r>
            <a:r>
              <a:rPr lang="ar-QA" sz="3200" b="1" dirty="0" err="1" smtClean="0"/>
              <a:t>الإستراتيجي</a:t>
            </a:r>
            <a:r>
              <a:rPr lang="ar-QA" sz="3200" b="1" dirty="0" smtClean="0"/>
              <a:t> </a:t>
            </a:r>
            <a:endParaRPr lang="en-US" sz="3200" b="1" dirty="0" smtClean="0"/>
          </a:p>
          <a:p>
            <a:pPr algn="ctr" eaLnBrk="1" hangingPunct="1"/>
            <a:r>
              <a:rPr lang="en-US" sz="3200" b="1" dirty="0" smtClean="0"/>
              <a:t>www.dr-ama.com</a:t>
            </a:r>
            <a:endParaRPr lang="ar-QA" sz="32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29" name="Rectangle 15"/>
          <p:cNvSpPr/>
          <p:nvPr/>
        </p:nvSpPr>
        <p:spPr>
          <a:xfrm>
            <a:off x="0" y="6610350"/>
            <a:ext cx="9144000" cy="24765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4275" name="Text Placeholder 9"/>
          <p:cNvSpPr txBox="1">
            <a:spLocks/>
          </p:cNvSpPr>
          <p:nvPr/>
        </p:nvSpPr>
        <p:spPr bwMode="auto">
          <a:xfrm>
            <a:off x="130175" y="6616700"/>
            <a:ext cx="72866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9pPr>
          </a:lstStyle>
          <a:p>
            <a:pPr algn="l" rtl="0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fld id="{2ECAD7A4-F08E-46AA-896F-1AAF3BCDBECE}" type="slidenum">
              <a:rPr lang="ar-SA" sz="1000">
                <a:solidFill>
                  <a:srgbClr val="FFFFFF"/>
                </a:solidFill>
                <a:latin typeface="Arial" pitchFamily="34" charset="0"/>
              </a:rPr>
              <a:pPr algn="l" rtl="0">
                <a:lnSpc>
                  <a:spcPct val="90000"/>
                </a:lnSpc>
                <a:spcBef>
                  <a:spcPct val="20000"/>
                </a:spcBef>
                <a:buFont typeface="Arial" pitchFamily="34" charset="0"/>
                <a:buNone/>
              </a:pPr>
              <a:t>10</a:t>
            </a:fld>
            <a:r>
              <a:rPr lang="en-US" sz="1000">
                <a:solidFill>
                  <a:srgbClr val="FFFFFF"/>
                </a:solidFill>
                <a:latin typeface="Arial" pitchFamily="34" charset="0"/>
              </a:rPr>
              <a:t> | Program Name or Ancillary Text</a:t>
            </a:r>
          </a:p>
        </p:txBody>
      </p:sp>
      <p:sp>
        <p:nvSpPr>
          <p:cNvPr id="54276" name="Text Placeholder 9"/>
          <p:cNvSpPr txBox="1">
            <a:spLocks/>
          </p:cNvSpPr>
          <p:nvPr/>
        </p:nvSpPr>
        <p:spPr bwMode="auto">
          <a:xfrm>
            <a:off x="5476875" y="6616700"/>
            <a:ext cx="36671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9pPr>
          </a:lstStyle>
          <a:p>
            <a:pPr algn="l" rtl="0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sz="1000">
                <a:solidFill>
                  <a:srgbClr val="FFFFFF"/>
                </a:solidFill>
                <a:latin typeface="Arial" pitchFamily="34" charset="0"/>
              </a:rPr>
              <a:t>eere.energy.gov</a:t>
            </a:r>
          </a:p>
        </p:txBody>
      </p:sp>
      <p:sp>
        <p:nvSpPr>
          <p:cNvPr id="32" name="Rectangle 7"/>
          <p:cNvSpPr/>
          <p:nvPr/>
        </p:nvSpPr>
        <p:spPr>
          <a:xfrm>
            <a:off x="0" y="6456363"/>
            <a:ext cx="9144000" cy="40163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 flipH="1">
            <a:off x="0" y="6237288"/>
            <a:ext cx="9144000" cy="2190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35" name="Rectangle 22"/>
          <p:cNvSpPr>
            <a:spLocks noChangeArrowheads="1"/>
          </p:cNvSpPr>
          <p:nvPr/>
        </p:nvSpPr>
        <p:spPr bwMode="auto">
          <a:xfrm flipH="1" flipV="1">
            <a:off x="0" y="1341438"/>
            <a:ext cx="3455988" cy="106362"/>
          </a:xfrm>
          <a:prstGeom prst="rect">
            <a:avLst/>
          </a:prstGeom>
          <a:solidFill>
            <a:srgbClr val="00A4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36" name="Rectangle 23"/>
          <p:cNvSpPr>
            <a:spLocks noChangeArrowheads="1"/>
          </p:cNvSpPr>
          <p:nvPr/>
        </p:nvSpPr>
        <p:spPr bwMode="auto">
          <a:xfrm flipH="1" flipV="1">
            <a:off x="3419475" y="1341438"/>
            <a:ext cx="2451100" cy="106362"/>
          </a:xfrm>
          <a:prstGeom prst="rect">
            <a:avLst/>
          </a:prstGeom>
          <a:solidFill>
            <a:srgbClr val="FFD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37" name="Rectangle 24"/>
          <p:cNvSpPr>
            <a:spLocks noChangeArrowheads="1"/>
          </p:cNvSpPr>
          <p:nvPr/>
        </p:nvSpPr>
        <p:spPr bwMode="auto">
          <a:xfrm flipH="1" flipV="1">
            <a:off x="5870575" y="1341438"/>
            <a:ext cx="3309938" cy="106362"/>
          </a:xfrm>
          <a:prstGeom prst="rect">
            <a:avLst/>
          </a:prstGeom>
          <a:solidFill>
            <a:srgbClr val="6A73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54285" name="Rectangle 2"/>
          <p:cNvSpPr>
            <a:spLocks noChangeArrowheads="1"/>
          </p:cNvSpPr>
          <p:nvPr/>
        </p:nvSpPr>
        <p:spPr bwMode="auto">
          <a:xfrm>
            <a:off x="1371600" y="7518400"/>
            <a:ext cx="1428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/>
            <a:endParaRPr lang="ar-QA">
              <a:solidFill>
                <a:prstClr val="black"/>
              </a:solidFill>
              <a:latin typeface="Lucida Sans Unicode" pitchFamily="34" charset="0"/>
            </a:endParaRPr>
          </a:p>
        </p:txBody>
      </p:sp>
      <p:sp>
        <p:nvSpPr>
          <p:cNvPr id="54286" name="Rectangle 3"/>
          <p:cNvSpPr>
            <a:spLocks noChangeArrowheads="1"/>
          </p:cNvSpPr>
          <p:nvPr/>
        </p:nvSpPr>
        <p:spPr bwMode="auto">
          <a:xfrm>
            <a:off x="3200400" y="7518400"/>
            <a:ext cx="2171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/>
            <a:endParaRPr lang="ar-QA">
              <a:solidFill>
                <a:prstClr val="black"/>
              </a:solidFill>
              <a:latin typeface="Lucida Sans Unicode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371600" y="612510"/>
            <a:ext cx="5400600" cy="64294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0488" tIns="44450" rIns="90488" bIns="44450" anchor="ctr"/>
          <a:lstStyle/>
          <a:p>
            <a:pPr algn="l" rtl="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prstClr val="white"/>
                </a:solidFill>
                <a:latin typeface="Times New Roman" pitchFamily="18" charset="0"/>
              </a:rPr>
              <a:t>What Are SMART GOALS?</a:t>
            </a:r>
          </a:p>
        </p:txBody>
      </p:sp>
      <p:sp>
        <p:nvSpPr>
          <p:cNvPr id="7" name="شكل بيضاوي 6"/>
          <p:cNvSpPr/>
          <p:nvPr/>
        </p:nvSpPr>
        <p:spPr bwMode="auto">
          <a:xfrm>
            <a:off x="214282" y="1487095"/>
            <a:ext cx="785818" cy="68026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white"/>
                </a:solidFill>
                <a:latin typeface="Times New Roman" pitchFamily="18" charset="0"/>
              </a:rPr>
              <a:t>S</a:t>
            </a:r>
            <a:endParaRPr lang="ar-QA" sz="3600" dirty="0">
              <a:solidFill>
                <a:prstClr val="white"/>
              </a:solidFill>
            </a:endParaRPr>
          </a:p>
        </p:txBody>
      </p:sp>
      <p:sp>
        <p:nvSpPr>
          <p:cNvPr id="8" name="شكل بيضاوي 7"/>
          <p:cNvSpPr/>
          <p:nvPr/>
        </p:nvSpPr>
        <p:spPr bwMode="auto">
          <a:xfrm>
            <a:off x="214282" y="2200222"/>
            <a:ext cx="714380" cy="65271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white"/>
                </a:solidFill>
                <a:latin typeface="Times New Roman" pitchFamily="18" charset="0"/>
              </a:rPr>
              <a:t>M</a:t>
            </a:r>
            <a:endParaRPr lang="ar-QA" sz="3600" dirty="0">
              <a:solidFill>
                <a:prstClr val="white"/>
              </a:solidFill>
            </a:endParaRPr>
          </a:p>
        </p:txBody>
      </p:sp>
      <p:sp>
        <p:nvSpPr>
          <p:cNvPr id="10" name="شكل بيضاوي 9"/>
          <p:cNvSpPr/>
          <p:nvPr/>
        </p:nvSpPr>
        <p:spPr bwMode="auto">
          <a:xfrm>
            <a:off x="142844" y="2907490"/>
            <a:ext cx="785818" cy="73753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white"/>
                </a:solidFill>
                <a:latin typeface="Times New Roman" pitchFamily="18" charset="0"/>
              </a:rPr>
              <a:t>A</a:t>
            </a:r>
            <a:endParaRPr lang="ar-QA" sz="3600" dirty="0">
              <a:solidFill>
                <a:prstClr val="white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 bwMode="auto">
          <a:xfrm>
            <a:off x="142844" y="3745760"/>
            <a:ext cx="714380" cy="70388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white"/>
                </a:solidFill>
                <a:latin typeface="Times New Roman" pitchFamily="18" charset="0"/>
              </a:rPr>
              <a:t>R</a:t>
            </a:r>
            <a:endParaRPr lang="ar-QA" sz="3600" dirty="0">
              <a:solidFill>
                <a:prstClr val="white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 bwMode="auto">
          <a:xfrm>
            <a:off x="71406" y="4484887"/>
            <a:ext cx="785818" cy="70993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white"/>
                </a:solidFill>
                <a:latin typeface="Times New Roman" pitchFamily="18" charset="0"/>
              </a:rPr>
              <a:t>T</a:t>
            </a:r>
            <a:endParaRPr lang="ar-QA" sz="3600" dirty="0">
              <a:solidFill>
                <a:prstClr val="white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1500166" y="1558533"/>
            <a:ext cx="2071702" cy="64633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white"/>
                </a:solidFill>
                <a:latin typeface="Times New Roman" pitchFamily="18" charset="0"/>
              </a:rPr>
              <a:t>Specific</a:t>
            </a:r>
            <a:endParaRPr lang="ar-QA" sz="3600" dirty="0">
              <a:solidFill>
                <a:prstClr val="white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1555370" y="2283360"/>
            <a:ext cx="2087936" cy="52322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</a:rPr>
              <a:t>Measurable</a:t>
            </a:r>
            <a:endParaRPr lang="ar-QA" sz="2800" dirty="0">
              <a:solidFill>
                <a:prstClr val="white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1500166" y="3104905"/>
            <a:ext cx="2143140" cy="52322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</a:rPr>
              <a:t> Achievable  </a:t>
            </a:r>
            <a:endParaRPr lang="ar-QA" sz="28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1500166" y="3926420"/>
            <a:ext cx="2143140" cy="52322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</a:rPr>
              <a:t>Realistic </a:t>
            </a:r>
            <a:r>
              <a:rPr lang="en-US" dirty="0">
                <a:solidFill>
                  <a:prstClr val="white"/>
                </a:solidFill>
                <a:latin typeface="Times New Roman" pitchFamily="18" charset="0"/>
              </a:rPr>
              <a:t> </a:t>
            </a:r>
            <a:endParaRPr lang="ar-QA" dirty="0">
              <a:solidFill>
                <a:prstClr val="white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1500166" y="4671599"/>
            <a:ext cx="2071702" cy="52322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</a:rPr>
              <a:t>Time-bound</a:t>
            </a:r>
            <a:endParaRPr lang="ar-QA" sz="28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8" name="شكل بيضاوي 17"/>
          <p:cNvSpPr/>
          <p:nvPr/>
        </p:nvSpPr>
        <p:spPr bwMode="auto">
          <a:xfrm>
            <a:off x="71406" y="5242552"/>
            <a:ext cx="684170" cy="75821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white"/>
                </a:solidFill>
                <a:latin typeface="Times New Roman" pitchFamily="18" charset="0"/>
              </a:rPr>
              <a:t>E</a:t>
            </a:r>
            <a:endParaRPr lang="ar-QA" sz="3600" dirty="0">
              <a:solidFill>
                <a:prstClr val="white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 bwMode="auto">
          <a:xfrm>
            <a:off x="-32" y="6000768"/>
            <a:ext cx="857256" cy="6564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white"/>
                </a:solidFill>
                <a:latin typeface="Times New Roman" pitchFamily="18" charset="0"/>
              </a:rPr>
              <a:t>R</a:t>
            </a:r>
            <a:endParaRPr lang="ar-QA" sz="3600" dirty="0">
              <a:solidFill>
                <a:prstClr val="white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1420748" y="5477548"/>
            <a:ext cx="2143140" cy="52322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</a:rPr>
              <a:t>Execution  </a:t>
            </a:r>
            <a:r>
              <a:rPr lang="en-US" dirty="0">
                <a:solidFill>
                  <a:prstClr val="white"/>
                </a:solidFill>
                <a:latin typeface="Times New Roman" pitchFamily="18" charset="0"/>
              </a:rPr>
              <a:t> </a:t>
            </a:r>
            <a:endParaRPr lang="ar-QA" dirty="0">
              <a:solidFill>
                <a:prstClr val="white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1420178" y="6221134"/>
            <a:ext cx="2071702" cy="52322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</a:rPr>
              <a:t>Review </a:t>
            </a:r>
            <a:endParaRPr lang="ar-QA" sz="28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3563888" y="1558533"/>
            <a:ext cx="2071702" cy="64633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QA" sz="3600" dirty="0">
                <a:solidFill>
                  <a:prstClr val="white"/>
                </a:solidFill>
                <a:latin typeface="Times New Roman" pitchFamily="18" charset="0"/>
              </a:rPr>
              <a:t>محدد</a:t>
            </a:r>
            <a:endParaRPr lang="ar-QA" sz="3600" dirty="0">
              <a:solidFill>
                <a:prstClr val="white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3563888" y="2283360"/>
            <a:ext cx="2087936" cy="52322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QA" sz="2800" dirty="0">
                <a:solidFill>
                  <a:prstClr val="white"/>
                </a:solidFill>
                <a:latin typeface="Times New Roman" pitchFamily="18" charset="0"/>
              </a:rPr>
              <a:t>قابل للقياس </a:t>
            </a:r>
            <a:endParaRPr lang="ar-QA" sz="2800" dirty="0">
              <a:solidFill>
                <a:prstClr val="white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3563888" y="3104905"/>
            <a:ext cx="2143140" cy="52322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ar-QA" sz="2800" dirty="0">
                <a:solidFill>
                  <a:prstClr val="white"/>
                </a:solidFill>
                <a:latin typeface="Times New Roman" pitchFamily="18" charset="0"/>
              </a:rPr>
              <a:t>قابل للتحقيق </a:t>
            </a:r>
            <a:r>
              <a:rPr lang="en-US" sz="2800" dirty="0">
                <a:solidFill>
                  <a:prstClr val="white"/>
                </a:solidFill>
                <a:latin typeface="Times New Roman" pitchFamily="18" charset="0"/>
              </a:rPr>
              <a:t>  </a:t>
            </a:r>
            <a:endParaRPr lang="ar-QA" sz="28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3635896" y="3926420"/>
            <a:ext cx="2143140" cy="52322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QA" sz="2800" dirty="0">
                <a:solidFill>
                  <a:prstClr val="white"/>
                </a:solidFill>
                <a:latin typeface="Times New Roman" pitchFamily="18" charset="0"/>
              </a:rPr>
              <a:t>واقعي</a:t>
            </a:r>
            <a:r>
              <a:rPr lang="en-US" sz="2800" dirty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prstClr val="white"/>
                </a:solidFill>
                <a:latin typeface="Times New Roman" pitchFamily="18" charset="0"/>
              </a:rPr>
              <a:t> </a:t>
            </a:r>
            <a:endParaRPr lang="ar-QA" dirty="0">
              <a:solidFill>
                <a:prstClr val="white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3563888" y="4671599"/>
            <a:ext cx="2071702" cy="52322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QA" sz="2800" dirty="0">
                <a:solidFill>
                  <a:prstClr val="white"/>
                </a:solidFill>
                <a:latin typeface="Times New Roman" pitchFamily="18" charset="0"/>
              </a:rPr>
              <a:t>محدد بزمن</a:t>
            </a:r>
          </a:p>
        </p:txBody>
      </p:sp>
      <p:sp>
        <p:nvSpPr>
          <p:cNvPr id="27" name="مربع نص 26"/>
          <p:cNvSpPr txBox="1"/>
          <p:nvPr/>
        </p:nvSpPr>
        <p:spPr>
          <a:xfrm>
            <a:off x="3563888" y="5477548"/>
            <a:ext cx="2143140" cy="52322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QA" sz="2800" dirty="0">
                <a:solidFill>
                  <a:prstClr val="white"/>
                </a:solidFill>
                <a:latin typeface="Times New Roman" pitchFamily="18" charset="0"/>
              </a:rPr>
              <a:t>التنفيذ </a:t>
            </a:r>
            <a:r>
              <a:rPr lang="en-US" sz="2800" dirty="0">
                <a:solidFill>
                  <a:prstClr val="white"/>
                </a:solidFill>
                <a:latin typeface="Times New Roman" pitchFamily="18" charset="0"/>
              </a:rPr>
              <a:t>  </a:t>
            </a:r>
            <a:r>
              <a:rPr lang="en-US" dirty="0">
                <a:solidFill>
                  <a:prstClr val="white"/>
                </a:solidFill>
                <a:latin typeface="Times New Roman" pitchFamily="18" charset="0"/>
              </a:rPr>
              <a:t> </a:t>
            </a:r>
            <a:endParaRPr lang="ar-QA" dirty="0">
              <a:solidFill>
                <a:prstClr val="white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3491880" y="6221134"/>
            <a:ext cx="2071702" cy="52322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QA" sz="2800" dirty="0">
                <a:solidFill>
                  <a:prstClr val="white"/>
                </a:solidFill>
                <a:latin typeface="Times New Roman" pitchFamily="18" charset="0"/>
              </a:rPr>
              <a:t>المراجعة</a:t>
            </a:r>
            <a:r>
              <a:rPr lang="en-US" sz="2800" dirty="0">
                <a:solidFill>
                  <a:prstClr val="white"/>
                </a:solidFill>
                <a:latin typeface="Times New Roman" pitchFamily="18" charset="0"/>
              </a:rPr>
              <a:t> </a:t>
            </a:r>
            <a:endParaRPr lang="ar-QA" sz="2800" dirty="0">
              <a:solidFill>
                <a:prstClr val="white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61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0619" y="1545580"/>
            <a:ext cx="8064896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SA" altLang="en-US" sz="2800" b="1" dirty="0"/>
              <a:t>هل وجود المشكلات يعد مؤشراً سلبياً على العمل ؟</a:t>
            </a:r>
            <a:r>
              <a:rPr lang="en-US" altLang="en-US" sz="2800" b="1" dirty="0"/>
              <a:t> </a:t>
            </a:r>
            <a:endParaRPr lang="ar-QA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815355"/>
            <a:ext cx="5472608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QA" sz="2800" b="1" dirty="0" smtClean="0"/>
              <a:t>مهارة حل </a:t>
            </a:r>
            <a:r>
              <a:rPr lang="ar-QA" sz="2800" b="1" dirty="0"/>
              <a:t>المشكلات واتخاذ القرارات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552" y="2482810"/>
            <a:ext cx="77768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QA" dirty="0" smtClean="0"/>
              <a:t>مجرد </a:t>
            </a:r>
            <a:r>
              <a:rPr lang="ar-SA" altLang="en-US" dirty="0"/>
              <a:t>مجرد وجود المشكلات أمر طبيعي ويدل على وجود عمل له خاصية التفاعل والاستمرارية </a:t>
            </a:r>
            <a:r>
              <a:rPr lang="ar-SA" altLang="en-US" dirty="0" smtClean="0"/>
              <a:t>والتجديد</a:t>
            </a:r>
            <a:endParaRPr lang="ar-QA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3202890"/>
            <a:ext cx="77768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altLang="en-US" dirty="0"/>
              <a:t>المشكلات كثيرة بدرجة لافتة للنظر </a:t>
            </a:r>
            <a:r>
              <a:rPr lang="ar-QA" altLang="en-US" dirty="0"/>
              <a:t>دليل على </a:t>
            </a:r>
            <a:r>
              <a:rPr lang="ar-SA" altLang="en-US" dirty="0"/>
              <a:t>وجود خلل في جهة ما</a:t>
            </a:r>
            <a:endParaRPr lang="ar-QA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3851756"/>
            <a:ext cx="71287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altLang="en-US" dirty="0"/>
              <a:t>انتفاء المشاكل يدل على انتفاء أصل العمل أو ضعف المتابعة والتقييم</a:t>
            </a:r>
            <a:endParaRPr lang="ar-QA" dirty="0"/>
          </a:p>
        </p:txBody>
      </p:sp>
      <p:sp>
        <p:nvSpPr>
          <p:cNvPr id="9" name="Oval 8"/>
          <p:cNvSpPr/>
          <p:nvPr/>
        </p:nvSpPr>
        <p:spPr>
          <a:xfrm>
            <a:off x="8460432" y="2667476"/>
            <a:ext cx="360040" cy="25746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QA" dirty="0" smtClean="0"/>
              <a:t>1</a:t>
            </a:r>
            <a:endParaRPr lang="ar-QA" dirty="0"/>
          </a:p>
        </p:txBody>
      </p:sp>
      <p:sp>
        <p:nvSpPr>
          <p:cNvPr id="11" name="Oval 10"/>
          <p:cNvSpPr/>
          <p:nvPr/>
        </p:nvSpPr>
        <p:spPr>
          <a:xfrm>
            <a:off x="8467410" y="3229744"/>
            <a:ext cx="360040" cy="25746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QA" dirty="0" smtClean="0"/>
              <a:t>2</a:t>
            </a:r>
            <a:endParaRPr lang="ar-QA" dirty="0"/>
          </a:p>
        </p:txBody>
      </p:sp>
      <p:sp>
        <p:nvSpPr>
          <p:cNvPr id="12" name="Oval 11"/>
          <p:cNvSpPr/>
          <p:nvPr/>
        </p:nvSpPr>
        <p:spPr>
          <a:xfrm>
            <a:off x="8460432" y="3879060"/>
            <a:ext cx="360040" cy="25746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QA" dirty="0" smtClean="0"/>
              <a:t>3</a:t>
            </a:r>
            <a:endParaRPr lang="ar-QA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9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103426" name="Text Box 5"/>
          <p:cNvSpPr txBox="1">
            <a:spLocks noChangeArrowheads="1"/>
          </p:cNvSpPr>
          <p:nvPr/>
        </p:nvSpPr>
        <p:spPr bwMode="auto">
          <a:xfrm>
            <a:off x="3995738" y="1125538"/>
            <a:ext cx="1944687" cy="10668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QA" sz="3200" b="1">
                <a:solidFill>
                  <a:srgbClr val="000408"/>
                </a:solidFill>
                <a:latin typeface="Verdana" panose="020B0604030504040204" pitchFamily="34" charset="0"/>
              </a:rPr>
              <a:t>هل هناك فرق بين  </a:t>
            </a:r>
            <a:endParaRPr lang="en-US" sz="3200" b="1">
              <a:solidFill>
                <a:srgbClr val="000408"/>
              </a:solidFill>
              <a:latin typeface="Verdana" panose="020B0604030504040204" pitchFamily="34" charset="0"/>
            </a:endParaRPr>
          </a:p>
        </p:txBody>
      </p:sp>
      <p:sp>
        <p:nvSpPr>
          <p:cNvPr id="103427" name="Oval 6"/>
          <p:cNvSpPr>
            <a:spLocks noChangeArrowheads="1"/>
          </p:cNvSpPr>
          <p:nvPr/>
        </p:nvSpPr>
        <p:spPr bwMode="auto">
          <a:xfrm>
            <a:off x="5364163" y="2565400"/>
            <a:ext cx="3167062" cy="17272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QA" sz="2800" b="1">
                <a:solidFill>
                  <a:srgbClr val="000408"/>
                </a:solidFill>
                <a:latin typeface="Verdana" panose="020B0604030504040204" pitchFamily="34" charset="0"/>
              </a:rPr>
              <a:t>ظواهر المشكلة</a:t>
            </a:r>
            <a:endParaRPr lang="en-US" sz="2800" b="1">
              <a:solidFill>
                <a:srgbClr val="000408"/>
              </a:solidFill>
              <a:latin typeface="Verdana" panose="020B0604030504040204" pitchFamily="34" charset="0"/>
            </a:endParaRPr>
          </a:p>
        </p:txBody>
      </p:sp>
      <p:sp>
        <p:nvSpPr>
          <p:cNvPr id="103428" name="Oval 7"/>
          <p:cNvSpPr>
            <a:spLocks noChangeArrowheads="1"/>
          </p:cNvSpPr>
          <p:nvPr/>
        </p:nvSpPr>
        <p:spPr bwMode="auto">
          <a:xfrm>
            <a:off x="323850" y="2420938"/>
            <a:ext cx="3024188" cy="1800225"/>
          </a:xfrm>
          <a:prstGeom prst="ellipse">
            <a:avLst/>
          </a:prstGeom>
          <a:solidFill>
            <a:srgbClr val="FF0066"/>
          </a:solidFill>
          <a:ln w="9525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QA" sz="3200" b="1">
                <a:solidFill>
                  <a:srgbClr val="000408"/>
                </a:solidFill>
                <a:latin typeface="Verdana" panose="020B0604030504040204" pitchFamily="34" charset="0"/>
              </a:rPr>
              <a:t>أسباب المشكلة</a:t>
            </a:r>
            <a:endParaRPr lang="en-US" sz="3200" b="1">
              <a:solidFill>
                <a:srgbClr val="000408"/>
              </a:solidFill>
              <a:latin typeface="Verdana" panose="020B0604030504040204" pitchFamily="34" charset="0"/>
            </a:endParaRPr>
          </a:p>
        </p:txBody>
      </p:sp>
      <p:sp>
        <p:nvSpPr>
          <p:cNvPr id="103429" name="Oval 5"/>
          <p:cNvSpPr>
            <a:spLocks noChangeArrowheads="1"/>
          </p:cNvSpPr>
          <p:nvPr/>
        </p:nvSpPr>
        <p:spPr bwMode="auto">
          <a:xfrm>
            <a:off x="4092938" y="3573463"/>
            <a:ext cx="863600" cy="719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QA" sz="6600">
                <a:solidFill>
                  <a:srgbClr val="000408"/>
                </a:solidFill>
                <a:latin typeface="Verdana" panose="020B0604030504040204" pitchFamily="34" charset="0"/>
              </a:rPr>
              <a:t>؟</a:t>
            </a:r>
            <a:endParaRPr lang="en-US" sz="6600">
              <a:solidFill>
                <a:srgbClr val="000408"/>
              </a:solidFill>
              <a:latin typeface="Verdan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88050" y="5085184"/>
            <a:ext cx="2273379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ar-QA" sz="3200" b="1" dirty="0">
                <a:latin typeface="Verdana" panose="020B0604030504040204" pitchFamily="34" charset="0"/>
              </a:rPr>
              <a:t>ما هي المشكلة؟</a:t>
            </a:r>
            <a:endParaRPr lang="en-US" sz="3200" b="1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 animBg="1"/>
      <p:bldP spid="103428" grpId="0" animBg="1"/>
      <p:bldP spid="103429" grpId="0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276484" name="Text Box 4"/>
          <p:cNvSpPr txBox="1">
            <a:spLocks noChangeArrowheads="1"/>
          </p:cNvSpPr>
          <p:nvPr/>
        </p:nvSpPr>
        <p:spPr bwMode="auto">
          <a:xfrm>
            <a:off x="2987874" y="1210922"/>
            <a:ext cx="5112817" cy="52322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ar-QA" sz="2800" b="1" dirty="0"/>
              <a:t>أسئلة يجب مراعاتها عند حل المشكلة  </a:t>
            </a:r>
            <a:endParaRPr lang="en-US" sz="2800" b="1" dirty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300466" y="1950389"/>
            <a:ext cx="7921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ماذا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236966" y="2445689"/>
            <a:ext cx="7921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أين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011541" y="3029889"/>
            <a:ext cx="1017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من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236966" y="3606152"/>
            <a:ext cx="7921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متى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11541" y="4182414"/>
            <a:ext cx="1081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لماذا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932041" y="1950389"/>
            <a:ext cx="1368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 dirty="0"/>
              <a:t>ماذا </a:t>
            </a:r>
            <a:r>
              <a:rPr lang="ar-QA" b="1" dirty="0" smtClean="0"/>
              <a:t>حدث</a:t>
            </a:r>
            <a:r>
              <a:rPr lang="ar-QA" b="1" dirty="0"/>
              <a:t>؟</a:t>
            </a:r>
            <a:r>
              <a:rPr lang="ar-QA" b="1" dirty="0" smtClean="0"/>
              <a:t> </a:t>
            </a:r>
            <a:endParaRPr lang="ar-QA" b="1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3528" y="2556814"/>
            <a:ext cx="5976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/>
              <a:t>أين تحدث المشكلة؟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3528" y="3030286"/>
            <a:ext cx="59769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 dirty="0"/>
              <a:t>من يهتم بالمشكلة؟ أنت فقط أم هناك من يهتم بها غيرك؟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23528" y="3606350"/>
            <a:ext cx="5976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 dirty="0"/>
              <a:t>متى تحدث المشكلة؟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691953" y="4182414"/>
            <a:ext cx="4608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 dirty="0"/>
              <a:t>لماذا تحدث المشكلة؟ وتحت أي ظروف؟ ومدى ارتباطها بك؟</a:t>
            </a:r>
          </a:p>
        </p:txBody>
      </p:sp>
      <p:sp>
        <p:nvSpPr>
          <p:cNvPr id="14" name="Oval 13"/>
          <p:cNvSpPr/>
          <p:nvPr/>
        </p:nvSpPr>
        <p:spPr>
          <a:xfrm>
            <a:off x="7520724" y="1806150"/>
            <a:ext cx="432743" cy="432048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" name="Oval 14"/>
          <p:cNvSpPr/>
          <p:nvPr/>
        </p:nvSpPr>
        <p:spPr>
          <a:xfrm>
            <a:off x="7520725" y="2422864"/>
            <a:ext cx="432743" cy="432048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Oval 15"/>
          <p:cNvSpPr/>
          <p:nvPr/>
        </p:nvSpPr>
        <p:spPr>
          <a:xfrm>
            <a:off x="7520726" y="2967570"/>
            <a:ext cx="432743" cy="432048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" name="Oval 16"/>
          <p:cNvSpPr/>
          <p:nvPr/>
        </p:nvSpPr>
        <p:spPr>
          <a:xfrm>
            <a:off x="7520727" y="3534342"/>
            <a:ext cx="432743" cy="432048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" name="Oval 17"/>
          <p:cNvSpPr/>
          <p:nvPr/>
        </p:nvSpPr>
        <p:spPr>
          <a:xfrm>
            <a:off x="7520728" y="4149080"/>
            <a:ext cx="432743" cy="432048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b="1" dirty="0">
                <a:solidFill>
                  <a:schemeClr val="tx1"/>
                </a:solidFill>
              </a:rPr>
              <a:t>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6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102402" name="Rectangle 2"/>
          <p:cNvSpPr>
            <a:spLocks noGrp="1"/>
          </p:cNvSpPr>
          <p:nvPr>
            <p:ph type="title"/>
          </p:nvPr>
        </p:nvSpPr>
        <p:spPr>
          <a:xfrm>
            <a:off x="467544" y="2124992"/>
            <a:ext cx="5041081" cy="969640"/>
          </a:xfrm>
          <a:solidFill>
            <a:srgbClr val="CCFF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1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QA" sz="3600" b="1" dirty="0" smtClean="0">
                <a:solidFill>
                  <a:srgbClr val="000000"/>
                </a:solidFill>
                <a:cs typeface="+mn-cs"/>
              </a:rPr>
              <a:t>الخطوات العلمية لحل المشكلات </a:t>
            </a:r>
            <a:endParaRPr lang="en-US" sz="3600" b="1" dirty="0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6515100" y="429542"/>
            <a:ext cx="1944688" cy="5762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34" tIns="45718" rIns="91434" bIns="457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AE" sz="2000" b="1">
                <a:solidFill>
                  <a:srgbClr val="000000"/>
                </a:solidFill>
                <a:cs typeface="+mn-cs"/>
              </a:rPr>
              <a:t>تحديد المشكلة</a:t>
            </a:r>
            <a:endParaRPr lang="en-US" sz="2000" b="1">
              <a:solidFill>
                <a:srgbClr val="000000"/>
              </a:solidFill>
              <a:cs typeface="+mn-cs"/>
            </a:endParaRPr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6227763" y="1686842"/>
            <a:ext cx="2520950" cy="5778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34" tIns="45718" rIns="91434" bIns="457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QA" sz="2000" b="1" dirty="0" smtClean="0">
                <a:solidFill>
                  <a:srgbClr val="000000"/>
                </a:solidFill>
                <a:cs typeface="+mn-cs"/>
              </a:rPr>
              <a:t>جمع البيانات </a:t>
            </a:r>
            <a:endParaRPr lang="en-US" sz="2000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02409" name="AutoShape 9"/>
          <p:cNvSpPr>
            <a:spLocks noChangeArrowheads="1"/>
          </p:cNvSpPr>
          <p:nvPr/>
        </p:nvSpPr>
        <p:spPr bwMode="auto">
          <a:xfrm rot="5400000">
            <a:off x="7192169" y="744661"/>
            <a:ext cx="593725" cy="1223963"/>
          </a:xfrm>
          <a:prstGeom prst="rightArrow">
            <a:avLst>
              <a:gd name="adj1" fmla="val 43713"/>
              <a:gd name="adj2" fmla="val 46579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EG">
              <a:latin typeface="Calibri" panose="020F0502020204030204" pitchFamily="34" charset="0"/>
            </a:endParaRPr>
          </a:p>
        </p:txBody>
      </p:sp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6265622" y="4142704"/>
            <a:ext cx="2447925" cy="57626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91434" tIns="45718" rIns="91434" bIns="457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AE" sz="2000" b="1" dirty="0">
                <a:solidFill>
                  <a:srgbClr val="000000"/>
                </a:solidFill>
                <a:cs typeface="+mn-cs"/>
              </a:rPr>
              <a:t>صياغة البدائل </a:t>
            </a:r>
            <a:r>
              <a:rPr lang="ar-QA" sz="2000" b="1" dirty="0" smtClean="0">
                <a:solidFill>
                  <a:srgbClr val="000000"/>
                </a:solidFill>
                <a:cs typeface="+mn-cs"/>
              </a:rPr>
              <a:t> </a:t>
            </a:r>
            <a:endParaRPr lang="en-US" sz="2000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02411" name="AutoShape 11"/>
          <p:cNvSpPr>
            <a:spLocks noChangeArrowheads="1"/>
          </p:cNvSpPr>
          <p:nvPr/>
        </p:nvSpPr>
        <p:spPr bwMode="auto">
          <a:xfrm rot="5400000">
            <a:off x="7188994" y="1989261"/>
            <a:ext cx="600075" cy="1223963"/>
          </a:xfrm>
          <a:prstGeom prst="rightArrow">
            <a:avLst>
              <a:gd name="adj1" fmla="val 43713"/>
              <a:gd name="adj2" fmla="val 46579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EG">
              <a:latin typeface="Calibri" panose="020F0502020204030204" pitchFamily="34" charset="0"/>
            </a:endParaRPr>
          </a:p>
        </p:txBody>
      </p:sp>
      <p:sp>
        <p:nvSpPr>
          <p:cNvPr id="102412" name="Rectangle 12"/>
          <p:cNvSpPr>
            <a:spLocks noChangeArrowheads="1"/>
          </p:cNvSpPr>
          <p:nvPr/>
        </p:nvSpPr>
        <p:spPr bwMode="auto">
          <a:xfrm>
            <a:off x="6372200" y="5326879"/>
            <a:ext cx="2447925" cy="5746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34" tIns="45718" rIns="91434" bIns="457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AE" sz="2000" b="1">
                <a:solidFill>
                  <a:srgbClr val="000000"/>
                </a:solidFill>
                <a:cs typeface="+mn-cs"/>
              </a:rPr>
              <a:t>التقييم والاختيــــار</a:t>
            </a:r>
            <a:endParaRPr lang="en-US" sz="2000" b="1">
              <a:solidFill>
                <a:srgbClr val="000000"/>
              </a:solidFill>
              <a:cs typeface="+mn-cs"/>
            </a:endParaRPr>
          </a:p>
        </p:txBody>
      </p:sp>
      <p:sp>
        <p:nvSpPr>
          <p:cNvPr id="102413" name="AutoShape 13"/>
          <p:cNvSpPr>
            <a:spLocks noChangeArrowheads="1"/>
          </p:cNvSpPr>
          <p:nvPr/>
        </p:nvSpPr>
        <p:spPr bwMode="auto">
          <a:xfrm rot="5400000">
            <a:off x="7190582" y="4405436"/>
            <a:ext cx="596900" cy="1223963"/>
          </a:xfrm>
          <a:prstGeom prst="rightArrow">
            <a:avLst>
              <a:gd name="adj1" fmla="val 43713"/>
              <a:gd name="adj2" fmla="val 46579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EG">
              <a:latin typeface="Calibri" panose="020F0502020204030204" pitchFamily="34" charset="0"/>
            </a:endParaRPr>
          </a:p>
        </p:txBody>
      </p:sp>
      <p:sp>
        <p:nvSpPr>
          <p:cNvPr id="102414" name="Rectangle 14"/>
          <p:cNvSpPr>
            <a:spLocks noChangeArrowheads="1"/>
          </p:cNvSpPr>
          <p:nvPr/>
        </p:nvSpPr>
        <p:spPr bwMode="auto">
          <a:xfrm>
            <a:off x="2415704" y="5412704"/>
            <a:ext cx="2447925" cy="5746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91434" tIns="45718" rIns="91434" bIns="457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AE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التطبيـــق</a:t>
            </a:r>
            <a:endParaRPr lang="en-US" sz="2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+mn-cs"/>
            </a:endParaRPr>
          </a:p>
        </p:txBody>
      </p:sp>
      <p:sp>
        <p:nvSpPr>
          <p:cNvPr id="102415" name="AutoShape 15"/>
          <p:cNvSpPr>
            <a:spLocks noChangeArrowheads="1"/>
          </p:cNvSpPr>
          <p:nvPr/>
        </p:nvSpPr>
        <p:spPr bwMode="auto">
          <a:xfrm rot="10800000">
            <a:off x="5252541" y="5013348"/>
            <a:ext cx="596900" cy="1223963"/>
          </a:xfrm>
          <a:prstGeom prst="rightArrow">
            <a:avLst>
              <a:gd name="adj1" fmla="val 43713"/>
              <a:gd name="adj2" fmla="val 46579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EG">
              <a:latin typeface="Calibri" panose="020F0502020204030204" pitchFamily="34" charset="0"/>
            </a:endParaRP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6245511" y="2901280"/>
            <a:ext cx="2446338" cy="5762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34" tIns="45718" rIns="91434" bIns="457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QA" sz="2000" b="1" dirty="0" smtClean="0">
                <a:solidFill>
                  <a:srgbClr val="000000"/>
                </a:solidFill>
                <a:cs typeface="+mn-cs"/>
              </a:rPr>
              <a:t>تحليل البيانات </a:t>
            </a:r>
            <a:endParaRPr lang="en-US" sz="2000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22" name="AutoShape 11"/>
          <p:cNvSpPr>
            <a:spLocks noChangeArrowheads="1"/>
          </p:cNvSpPr>
          <p:nvPr/>
        </p:nvSpPr>
        <p:spPr bwMode="auto">
          <a:xfrm rot="5400000">
            <a:off x="7189546" y="3230686"/>
            <a:ext cx="600075" cy="1223963"/>
          </a:xfrm>
          <a:prstGeom prst="rightArrow">
            <a:avLst>
              <a:gd name="adj1" fmla="val 43713"/>
              <a:gd name="adj2" fmla="val 46579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EG"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7" grpId="0" animBg="1"/>
      <p:bldP spid="102408" grpId="0" animBg="1"/>
      <p:bldP spid="102409" grpId="0" animBg="1"/>
      <p:bldP spid="102410" grpId="0" animBg="1"/>
      <p:bldP spid="102411" grpId="0" animBg="1"/>
      <p:bldP spid="102412" grpId="0" animBg="1"/>
      <p:bldP spid="102413" grpId="0" animBg="1"/>
      <p:bldP spid="102414" grpId="0" animBg="1"/>
      <p:bldP spid="102415" grpId="0" animBg="1"/>
      <p:bldP spid="102417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104499" name="Line 51"/>
          <p:cNvSpPr>
            <a:spLocks noChangeShapeType="1"/>
          </p:cNvSpPr>
          <p:nvPr/>
        </p:nvSpPr>
        <p:spPr bwMode="auto">
          <a:xfrm flipV="1">
            <a:off x="2281510" y="1530127"/>
            <a:ext cx="0" cy="38528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00" name="Line 52"/>
          <p:cNvSpPr>
            <a:spLocks noChangeShapeType="1"/>
          </p:cNvSpPr>
          <p:nvPr/>
        </p:nvSpPr>
        <p:spPr bwMode="auto">
          <a:xfrm>
            <a:off x="2281510" y="5382990"/>
            <a:ext cx="4932362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01" name="Line 53"/>
          <p:cNvSpPr>
            <a:spLocks noChangeShapeType="1"/>
          </p:cNvSpPr>
          <p:nvPr/>
        </p:nvSpPr>
        <p:spPr bwMode="auto">
          <a:xfrm>
            <a:off x="2281510" y="3509740"/>
            <a:ext cx="4500562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02" name="Line 54"/>
          <p:cNvSpPr>
            <a:spLocks noChangeShapeType="1"/>
          </p:cNvSpPr>
          <p:nvPr/>
        </p:nvSpPr>
        <p:spPr bwMode="auto">
          <a:xfrm flipV="1">
            <a:off x="4621485" y="1638077"/>
            <a:ext cx="0" cy="37084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03" name="Rectangle 55"/>
          <p:cNvSpPr>
            <a:spLocks noChangeArrowheads="1"/>
          </p:cNvSpPr>
          <p:nvPr/>
        </p:nvSpPr>
        <p:spPr bwMode="auto">
          <a:xfrm>
            <a:off x="2352947" y="1746027"/>
            <a:ext cx="2162175" cy="161925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EG">
              <a:latin typeface="Verdana" panose="020B0604030504040204" pitchFamily="34" charset="0"/>
            </a:endParaRPr>
          </a:p>
        </p:txBody>
      </p:sp>
      <p:sp>
        <p:nvSpPr>
          <p:cNvPr id="104504" name="Rectangle 56"/>
          <p:cNvSpPr>
            <a:spLocks noChangeArrowheads="1"/>
          </p:cNvSpPr>
          <p:nvPr/>
        </p:nvSpPr>
        <p:spPr bwMode="auto">
          <a:xfrm>
            <a:off x="2352947" y="3654202"/>
            <a:ext cx="2195513" cy="161925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EG">
              <a:latin typeface="Verdana" panose="020B0604030504040204" pitchFamily="34" charset="0"/>
            </a:endParaRPr>
          </a:p>
        </p:txBody>
      </p:sp>
      <p:sp>
        <p:nvSpPr>
          <p:cNvPr id="104505" name="Rectangle 57"/>
          <p:cNvSpPr>
            <a:spLocks noChangeArrowheads="1"/>
          </p:cNvSpPr>
          <p:nvPr/>
        </p:nvSpPr>
        <p:spPr bwMode="auto">
          <a:xfrm>
            <a:off x="4765947" y="1709515"/>
            <a:ext cx="2195513" cy="161925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EG">
              <a:latin typeface="Verdana" panose="020B0604030504040204" pitchFamily="34" charset="0"/>
            </a:endParaRPr>
          </a:p>
        </p:txBody>
      </p:sp>
      <p:sp>
        <p:nvSpPr>
          <p:cNvPr id="104506" name="Rectangle 58"/>
          <p:cNvSpPr>
            <a:spLocks noChangeArrowheads="1"/>
          </p:cNvSpPr>
          <p:nvPr/>
        </p:nvSpPr>
        <p:spPr bwMode="auto">
          <a:xfrm>
            <a:off x="4765947" y="3654202"/>
            <a:ext cx="2195513" cy="161925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EG" b="1">
              <a:latin typeface="Verdana" panose="020B0604030504040204" pitchFamily="34" charset="0"/>
            </a:endParaRPr>
          </a:p>
        </p:txBody>
      </p:sp>
      <p:sp>
        <p:nvSpPr>
          <p:cNvPr id="104507" name="Text Box 59"/>
          <p:cNvSpPr txBox="1">
            <a:spLocks noChangeArrowheads="1"/>
          </p:cNvSpPr>
          <p:nvPr/>
        </p:nvSpPr>
        <p:spPr bwMode="auto">
          <a:xfrm>
            <a:off x="2424385" y="1817465"/>
            <a:ext cx="198120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b="1">
                <a:latin typeface="Verdana" panose="020B0604030504040204" pitchFamily="34" charset="0"/>
                <a:cs typeface="Times New Roman" panose="02020603050405020304" pitchFamily="18" charset="0"/>
              </a:rPr>
              <a:t>النمط التقليدي يتخذ القرارات عندما تظهر المشكلة  قد ينجح فى العلاج الجزئي ولكن بتكلفه باهظة</a:t>
            </a:r>
            <a:endParaRPr lang="en-US" b="1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4508" name="Text Box 60"/>
          <p:cNvSpPr txBox="1">
            <a:spLocks noChangeArrowheads="1"/>
          </p:cNvSpPr>
          <p:nvPr/>
        </p:nvSpPr>
        <p:spPr bwMode="auto">
          <a:xfrm>
            <a:off x="2497410" y="3690715"/>
            <a:ext cx="2052637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sz="1600" b="1">
                <a:latin typeface="Verdana" panose="020B0604030504040204" pitchFamily="34" charset="0"/>
                <a:cs typeface="Times New Roman" panose="02020603050405020304" pitchFamily="18" charset="0"/>
              </a:rPr>
              <a:t>النمط ذو نظرة ثاقبة</a:t>
            </a:r>
          </a:p>
          <a:p>
            <a:pPr algn="ctr" eaLnBrk="1" hangingPunct="1"/>
            <a:r>
              <a:rPr lang="ar-SA" sz="1600" b="1">
                <a:latin typeface="Verdana" panose="020B0604030504040204" pitchFamily="34" charset="0"/>
                <a:cs typeface="Times New Roman" panose="02020603050405020304" pitchFamily="18" charset="0"/>
              </a:rPr>
              <a:t>* يتوقع المشكلات قبل حدوثها</a:t>
            </a:r>
            <a:endParaRPr lang="en-US" sz="1600" b="1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ar-EG" sz="1600" b="1">
                <a:latin typeface="Verdana" panose="020B0604030504040204" pitchFamily="34" charset="0"/>
                <a:cs typeface="Times New Roman" panose="02020603050405020304" pitchFamily="18" charset="0"/>
              </a:rPr>
              <a:t>*</a:t>
            </a:r>
            <a:r>
              <a:rPr lang="ar-SA" sz="1600" b="1">
                <a:latin typeface="Verdana" panose="020B0604030504040204" pitchFamily="34" charset="0"/>
                <a:cs typeface="Times New Roman" panose="02020603050405020304" pitchFamily="18" charset="0"/>
              </a:rPr>
              <a:t>يطبق مبدأ الوقاية خير من العلاج </a:t>
            </a:r>
            <a:r>
              <a:rPr lang="en-US" sz="1600" b="1">
                <a:latin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ar-EG" sz="1600" b="1">
                <a:latin typeface="Verdana" panose="020B0604030504040204" pitchFamily="34" charset="0"/>
                <a:cs typeface="Times New Roman" panose="02020603050405020304" pitchFamily="18" charset="0"/>
              </a:rPr>
              <a:t>*</a:t>
            </a:r>
            <a:r>
              <a:rPr lang="ar-SA" sz="1600" b="1">
                <a:latin typeface="Verdana" panose="020B0604030504040204" pitchFamily="34" charset="0"/>
                <a:cs typeface="Times New Roman" panose="02020603050405020304" pitchFamily="18" charset="0"/>
              </a:rPr>
              <a:t>يتخذ قرارات كفيله بمنع وقوع المشكلات</a:t>
            </a:r>
            <a:r>
              <a:rPr lang="en-US" sz="1600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104509" name="Text Box 61"/>
          <p:cNvSpPr txBox="1">
            <a:spLocks noChangeArrowheads="1"/>
          </p:cNvSpPr>
          <p:nvPr/>
        </p:nvSpPr>
        <p:spPr bwMode="auto">
          <a:xfrm>
            <a:off x="4800872" y="1817465"/>
            <a:ext cx="21971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sz="1400" b="1" dirty="0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النمط الضائع</a:t>
            </a:r>
          </a:p>
          <a:p>
            <a:pPr algn="ctr" eaLnBrk="1" hangingPunct="1"/>
            <a:r>
              <a:rPr lang="ar-SA" sz="1400" b="1" dirty="0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* ينتظر حتى تتحقق الكارثة ثم يبدأ </a:t>
            </a:r>
            <a:r>
              <a:rPr lang="ar-SA" sz="1400" b="1" dirty="0" err="1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فى</a:t>
            </a:r>
            <a:r>
              <a:rPr lang="ar-SA" sz="1400" b="1" dirty="0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اتخاذ القرارات  </a:t>
            </a:r>
            <a:endParaRPr lang="en-US" sz="1400" b="1" dirty="0">
              <a:solidFill>
                <a:schemeClr val="bg1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ar-EG" sz="1400" b="1" dirty="0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* </a:t>
            </a:r>
            <a:r>
              <a:rPr lang="ar-SA" sz="1400" b="1" dirty="0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عدم قدرته على العلاج والسيطرة وإذا تمكن من العلاج الجزئي فبتكلفة</a:t>
            </a:r>
            <a:r>
              <a:rPr lang="en-US" sz="1400" b="1" dirty="0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ar-SA" sz="1400" b="1" dirty="0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باهظة</a:t>
            </a:r>
            <a:r>
              <a:rPr lang="en-US" sz="1400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104510" name="Text Box 62"/>
          <p:cNvSpPr txBox="1">
            <a:spLocks noChangeArrowheads="1"/>
          </p:cNvSpPr>
          <p:nvPr/>
        </p:nvSpPr>
        <p:spPr bwMode="auto">
          <a:xfrm>
            <a:off x="4729435" y="3762152"/>
            <a:ext cx="21955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sz="1200" b="1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النمط الإداري</a:t>
            </a:r>
          </a:p>
          <a:p>
            <a:pPr algn="ctr" eaLnBrk="1" hangingPunct="1"/>
            <a:r>
              <a:rPr lang="ar-SA" sz="1200" b="1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* يتخذ القرار عندما يتأكد من استمرار الأعراض لمنع ظهور المشكلة</a:t>
            </a:r>
            <a:endParaRPr lang="en-US" sz="1200" b="1">
              <a:solidFill>
                <a:schemeClr val="bg1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ar-EG" sz="1200" b="1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* </a:t>
            </a:r>
            <a:r>
              <a:rPr lang="ar-SA" sz="1200" b="1">
                <a:solidFill>
                  <a:schemeClr val="bg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ينجح فى الحد من معظم المشكلات ولكن لا يستطيع منع ظهور مشكلات طارئة نظرا لخطئه فى التقدير</a:t>
            </a:r>
            <a:r>
              <a:rPr lang="en-US" sz="120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104511" name="WordArt 63"/>
          <p:cNvSpPr>
            <a:spLocks noChangeArrowheads="1" noChangeShapeType="1" noTextEdit="1"/>
          </p:cNvSpPr>
          <p:nvPr/>
        </p:nvSpPr>
        <p:spPr bwMode="auto">
          <a:xfrm rot="-5590789">
            <a:off x="751160" y="3168427"/>
            <a:ext cx="2133600" cy="5143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QA" sz="3600" b="1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</a:rPr>
              <a:t>درجة الخطورة</a:t>
            </a:r>
            <a:endParaRPr lang="en-US" sz="3600" b="1" kern="1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</a:endParaRPr>
          </a:p>
        </p:txBody>
      </p:sp>
      <p:sp>
        <p:nvSpPr>
          <p:cNvPr id="104512" name="WordArt 64"/>
          <p:cNvSpPr>
            <a:spLocks noChangeArrowheads="1" noChangeShapeType="1" noTextEdit="1"/>
          </p:cNvSpPr>
          <p:nvPr/>
        </p:nvSpPr>
        <p:spPr bwMode="auto">
          <a:xfrm>
            <a:off x="3684860" y="5490940"/>
            <a:ext cx="1971675" cy="5143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QA" sz="3600" b="1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</a:rPr>
              <a:t>الفترة الزمنية</a:t>
            </a:r>
            <a:endParaRPr lang="en-US" sz="3600" b="1" kern="1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7852" y="809047"/>
            <a:ext cx="482453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QA" sz="2800" b="1" dirty="0" smtClean="0"/>
              <a:t>أنماط الموظفين  في مواجهة المشكلات </a:t>
            </a:r>
            <a:endParaRPr lang="ar-QA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44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45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045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45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045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045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045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45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45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045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045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045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1045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1045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99" grpId="0" animBg="1"/>
      <p:bldP spid="104500" grpId="0" animBg="1"/>
      <p:bldP spid="104501" grpId="0" animBg="1"/>
      <p:bldP spid="104502" grpId="0" animBg="1"/>
      <p:bldP spid="104503" grpId="0" animBg="1"/>
      <p:bldP spid="104504" grpId="0" animBg="1"/>
      <p:bldP spid="104505" grpId="0" animBg="1"/>
      <p:bldP spid="104506" grpId="0" animBg="1"/>
      <p:bldP spid="104507" grpId="0"/>
      <p:bldP spid="104508" grpId="0"/>
      <p:bldP spid="104509" grpId="0"/>
      <p:bldP spid="104510" grpId="0"/>
      <p:bldP spid="104511" grpId="0" animBg="1"/>
      <p:bldP spid="1045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1403648" y="1127665"/>
            <a:ext cx="5410200" cy="64611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ar-QA" sz="3600" b="1" dirty="0">
                <a:latin typeface="Calibri" panose="020F0502020204030204" pitchFamily="34" charset="0"/>
              </a:rPr>
              <a:t>كيف يفكر المدير عند اتخاذ القرار؟</a:t>
            </a:r>
            <a:endParaRPr lang="en-US" sz="3600" b="1" dirty="0">
              <a:latin typeface="Calibri" panose="020F050202020403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915986" y="2508865"/>
            <a:ext cx="4965990" cy="400110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QA" sz="2000" b="1" dirty="0">
                <a:latin typeface="Calibri" panose="020F0502020204030204" pitchFamily="34" charset="0"/>
              </a:rPr>
              <a:t>الفرق بين صناعة القرار </a:t>
            </a:r>
            <a:r>
              <a:rPr lang="ar-QA" sz="2000" b="1" dirty="0" err="1">
                <a:latin typeface="Calibri" panose="020F0502020204030204" pitchFamily="34" charset="0"/>
              </a:rPr>
              <a:t>وإتخاذ</a:t>
            </a:r>
            <a:r>
              <a:rPr lang="ar-QA" sz="2000" b="1" dirty="0">
                <a:latin typeface="Calibri" panose="020F0502020204030204" pitchFamily="34" charset="0"/>
              </a:rPr>
              <a:t> القرار</a:t>
            </a:r>
            <a:endParaRPr lang="en-US" sz="2000" b="1" dirty="0">
              <a:latin typeface="Calibri" panose="020F050202020403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786999" y="3501008"/>
            <a:ext cx="5094977" cy="584775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QA" sz="3200" b="1">
                <a:solidFill>
                  <a:schemeClr val="bg2"/>
                </a:solidFill>
                <a:latin typeface="Calibri" panose="020F0502020204030204" pitchFamily="34" charset="0"/>
              </a:rPr>
              <a:t>ما هو القرار؟</a:t>
            </a:r>
            <a:endParaRPr lang="en-US" sz="3200" b="1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786999" y="4607550"/>
            <a:ext cx="5065418" cy="523220"/>
          </a:xfrm>
          <a:prstGeom prst="rect">
            <a:avLst/>
          </a:prstGeom>
          <a:solidFill>
            <a:schemeClr val="hlink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QA" sz="2800" b="1">
                <a:solidFill>
                  <a:schemeClr val="bg2"/>
                </a:solidFill>
                <a:latin typeface="Calibri" panose="020F0502020204030204" pitchFamily="34" charset="0"/>
              </a:rPr>
              <a:t>ماهى مراحل صنع القرار؟</a:t>
            </a:r>
            <a:endParaRPr lang="en-US" sz="2800" b="1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6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2987774" y="1176356"/>
            <a:ext cx="5184775" cy="52322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ar-QA" sz="2800" b="1" dirty="0"/>
              <a:t>أسئلة يجب أن تفكر فيها قبل اتخاذ القرار</a:t>
            </a:r>
            <a:endParaRPr lang="en-US" sz="2800" b="1" dirty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698849" y="1843369"/>
            <a:ext cx="4681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/>
              <a:t>كيف أستطيع تعريف المشكلة بدقة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482949" y="2491069"/>
            <a:ext cx="4897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/>
              <a:t>كيف أستطيع وضع البدائل لحل المشكلة؟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95837" y="3067331"/>
            <a:ext cx="3384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/>
              <a:t>كيف أقيم البدائل؟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338487" y="3572156"/>
            <a:ext cx="4968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/>
              <a:t>كيف أتغلب على المشكلات التي توجهني في اتخاذ القرار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79712" y="4148419"/>
            <a:ext cx="5327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/>
              <a:t>كيف أنسق مع الآخرين للحصول على المعلومات المطلوبة؟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338487" y="4724681"/>
            <a:ext cx="4968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/>
              <a:t>كيف أدعم قراراتي وأتابع تنفيذها؟</a:t>
            </a:r>
          </a:p>
        </p:txBody>
      </p:sp>
      <p:sp>
        <p:nvSpPr>
          <p:cNvPr id="8" name="Oval 7"/>
          <p:cNvSpPr/>
          <p:nvPr/>
        </p:nvSpPr>
        <p:spPr>
          <a:xfrm>
            <a:off x="7448120" y="1843592"/>
            <a:ext cx="432743" cy="432048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Oval 10"/>
          <p:cNvSpPr/>
          <p:nvPr/>
        </p:nvSpPr>
        <p:spPr>
          <a:xfrm>
            <a:off x="7448121" y="2460306"/>
            <a:ext cx="432743" cy="432048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7448122" y="3005012"/>
            <a:ext cx="432743" cy="432048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Oval 12"/>
          <p:cNvSpPr/>
          <p:nvPr/>
        </p:nvSpPr>
        <p:spPr>
          <a:xfrm>
            <a:off x="7448123" y="3571784"/>
            <a:ext cx="432743" cy="432048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4" name="Oval 13"/>
          <p:cNvSpPr/>
          <p:nvPr/>
        </p:nvSpPr>
        <p:spPr>
          <a:xfrm>
            <a:off x="7448124" y="4186522"/>
            <a:ext cx="432743" cy="432048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7439924" y="4725144"/>
            <a:ext cx="432743" cy="432048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>
                <a:solidFill>
                  <a:schemeClr val="tx1"/>
                </a:solidFill>
              </a:rPr>
              <a:t>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106498" name="Text Box 4"/>
          <p:cNvSpPr txBox="1">
            <a:spLocks noChangeArrowheads="1"/>
          </p:cNvSpPr>
          <p:nvPr/>
        </p:nvSpPr>
        <p:spPr bwMode="auto">
          <a:xfrm>
            <a:off x="2105323" y="1032668"/>
            <a:ext cx="5832475" cy="641350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ar-QA" sz="3600" b="1">
                <a:solidFill>
                  <a:schemeClr val="bg1"/>
                </a:solidFill>
                <a:latin typeface="Verdana" pitchFamily="34" charset="0"/>
              </a:rPr>
              <a:t>متى تتردد في إتخاذ القرار؟</a:t>
            </a:r>
            <a:endParaRPr lang="en-US" sz="3600" b="1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06499" name="Text Box 5"/>
          <p:cNvSpPr txBox="1">
            <a:spLocks noChangeArrowheads="1"/>
          </p:cNvSpPr>
          <p:nvPr/>
        </p:nvSpPr>
        <p:spPr bwMode="auto">
          <a:xfrm>
            <a:off x="2537123" y="2250281"/>
            <a:ext cx="5329238" cy="519112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QA" sz="2800" b="1">
                <a:solidFill>
                  <a:srgbClr val="000408"/>
                </a:solidFill>
                <a:latin typeface="Verdana" panose="020B0604030504040204" pitchFamily="34" charset="0"/>
              </a:rPr>
              <a:t>عدم وضوح الأهداف المراد تحقيقها </a:t>
            </a:r>
            <a:endParaRPr lang="en-US" sz="2800" b="1">
              <a:solidFill>
                <a:srgbClr val="000408"/>
              </a:solidFill>
              <a:latin typeface="Verdana" panose="020B0604030504040204" pitchFamily="34" charset="0"/>
            </a:endParaRPr>
          </a:p>
        </p:txBody>
      </p:sp>
      <p:sp>
        <p:nvSpPr>
          <p:cNvPr id="106500" name="Text Box 6"/>
          <p:cNvSpPr txBox="1">
            <a:spLocks noChangeArrowheads="1"/>
          </p:cNvSpPr>
          <p:nvPr/>
        </p:nvSpPr>
        <p:spPr bwMode="auto">
          <a:xfrm>
            <a:off x="1479848" y="3061493"/>
            <a:ext cx="6457950" cy="523875"/>
          </a:xfrm>
          <a:prstGeom prst="rect">
            <a:avLst/>
          </a:prstGeom>
          <a:solidFill>
            <a:srgbClr val="FFCC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QA" sz="2800" b="1">
                <a:solidFill>
                  <a:srgbClr val="000408"/>
                </a:solidFill>
                <a:latin typeface="Verdana" panose="020B0604030504040204" pitchFamily="34" charset="0"/>
              </a:rPr>
              <a:t>عدم قدرتك علي تحديد النتائج وتكاليف كل بديل </a:t>
            </a:r>
            <a:endParaRPr lang="en-US" sz="2800" b="1">
              <a:solidFill>
                <a:srgbClr val="000408"/>
              </a:solidFill>
              <a:latin typeface="Verdana" panose="020B0604030504040204" pitchFamily="34" charset="0"/>
            </a:endParaRPr>
          </a:p>
        </p:txBody>
      </p:sp>
      <p:sp>
        <p:nvSpPr>
          <p:cNvPr id="106501" name="Text Box 7"/>
          <p:cNvSpPr txBox="1">
            <a:spLocks noChangeArrowheads="1"/>
          </p:cNvSpPr>
          <p:nvPr/>
        </p:nvSpPr>
        <p:spPr bwMode="auto">
          <a:xfrm>
            <a:off x="1403648" y="3899693"/>
            <a:ext cx="6534150" cy="5238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QA" sz="2800" b="1">
                <a:solidFill>
                  <a:srgbClr val="000408"/>
                </a:solidFill>
                <a:latin typeface="Verdana" panose="020B0604030504040204" pitchFamily="34" charset="0"/>
              </a:rPr>
              <a:t>عدم قدرتك علي تحديد مزايا وعيوب كل بديل </a:t>
            </a:r>
            <a:endParaRPr lang="en-US" sz="2800" b="1">
              <a:solidFill>
                <a:srgbClr val="000408"/>
              </a:solidFill>
              <a:latin typeface="Verdana" panose="020B0604030504040204" pitchFamily="34" charset="0"/>
            </a:endParaRPr>
          </a:p>
        </p:txBody>
      </p:sp>
      <p:sp>
        <p:nvSpPr>
          <p:cNvPr id="106502" name="Text Box 8"/>
          <p:cNvSpPr txBox="1">
            <a:spLocks noChangeArrowheads="1"/>
          </p:cNvSpPr>
          <p:nvPr/>
        </p:nvSpPr>
        <p:spPr bwMode="auto">
          <a:xfrm>
            <a:off x="1403648" y="4585493"/>
            <a:ext cx="6607175" cy="461963"/>
          </a:xfrm>
          <a:prstGeom prst="rect">
            <a:avLst/>
          </a:prstGeom>
          <a:solidFill>
            <a:srgbClr val="66FF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QA" b="1">
                <a:solidFill>
                  <a:srgbClr val="000408"/>
                </a:solidFill>
                <a:latin typeface="Verdana" panose="020B0604030504040204" pitchFamily="34" charset="0"/>
              </a:rPr>
              <a:t>قلة خبرتك وإعتقادك بأن القرار يجب أن يكون مثاليا 100 %</a:t>
            </a:r>
            <a:endParaRPr lang="en-US" b="1">
              <a:solidFill>
                <a:srgbClr val="000408"/>
              </a:solidFill>
              <a:latin typeface="Verdana" panose="020B0604030504040204" pitchFamily="34" charset="0"/>
            </a:endParaRPr>
          </a:p>
        </p:txBody>
      </p:sp>
      <p:sp>
        <p:nvSpPr>
          <p:cNvPr id="106503" name="Text Box 9"/>
          <p:cNvSpPr txBox="1">
            <a:spLocks noChangeArrowheads="1"/>
          </p:cNvSpPr>
          <p:nvPr/>
        </p:nvSpPr>
        <p:spPr bwMode="auto">
          <a:xfrm>
            <a:off x="1403648" y="5271293"/>
            <a:ext cx="6534150" cy="4619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QA" b="1">
                <a:solidFill>
                  <a:srgbClr val="000408"/>
                </a:solidFill>
                <a:latin typeface="Verdana" panose="020B0604030504040204" pitchFamily="34" charset="0"/>
              </a:rPr>
              <a:t>ظهور بدائل جديدة لم تدرس في المرحلة الأخيرة لإتخاذ القرار</a:t>
            </a:r>
            <a:endParaRPr lang="en-US" b="1">
              <a:solidFill>
                <a:srgbClr val="000408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animBg="1"/>
      <p:bldP spid="106500" grpId="0" animBg="1"/>
      <p:bldP spid="106501" grpId="0" animBg="1"/>
      <p:bldP spid="106502" grpId="0" animBg="1"/>
      <p:bldP spid="10650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107522" name="Text Box 4"/>
          <p:cNvSpPr txBox="1">
            <a:spLocks noChangeArrowheads="1"/>
          </p:cNvSpPr>
          <p:nvPr/>
        </p:nvSpPr>
        <p:spPr bwMode="auto">
          <a:xfrm>
            <a:off x="2267049" y="1242665"/>
            <a:ext cx="6192838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QA" sz="3200" b="1">
                <a:latin typeface="Verdana" panose="020B0604030504040204" pitchFamily="34" charset="0"/>
              </a:rPr>
              <a:t>كيف تتغلب على التردد في إتخاذ القرار؟ </a:t>
            </a:r>
            <a:endParaRPr lang="en-US" sz="3200" b="1">
              <a:latin typeface="Verdana" panose="020B0604030504040204" pitchFamily="34" charset="0"/>
            </a:endParaRPr>
          </a:p>
        </p:txBody>
      </p:sp>
      <p:sp>
        <p:nvSpPr>
          <p:cNvPr id="107523" name="Text Box 5" descr="Stationery"/>
          <p:cNvSpPr txBox="1">
            <a:spLocks noChangeArrowheads="1"/>
          </p:cNvSpPr>
          <p:nvPr/>
        </p:nvSpPr>
        <p:spPr bwMode="auto">
          <a:xfrm>
            <a:off x="2122587" y="2179290"/>
            <a:ext cx="6264275" cy="457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QA" b="1">
                <a:solidFill>
                  <a:srgbClr val="000408"/>
                </a:solidFill>
                <a:latin typeface="Verdana" panose="020B0604030504040204" pitchFamily="34" charset="0"/>
              </a:rPr>
              <a:t>ليس من الممكن إرضا كل الناس – إرضا الناس غاية لا تدرك </a:t>
            </a:r>
            <a:endParaRPr lang="en-US" b="1">
              <a:solidFill>
                <a:srgbClr val="000408"/>
              </a:solidFill>
              <a:latin typeface="Verdana" panose="020B0604030504040204" pitchFamily="34" charset="0"/>
            </a:endParaRPr>
          </a:p>
        </p:txBody>
      </p:sp>
      <p:sp>
        <p:nvSpPr>
          <p:cNvPr id="107524" name="Text Box 7" descr="Stationery"/>
          <p:cNvSpPr txBox="1">
            <a:spLocks noChangeArrowheads="1"/>
          </p:cNvSpPr>
          <p:nvPr/>
        </p:nvSpPr>
        <p:spPr bwMode="auto">
          <a:xfrm>
            <a:off x="2051149" y="3115915"/>
            <a:ext cx="6408738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QA" b="1">
                <a:solidFill>
                  <a:srgbClr val="000408"/>
                </a:solidFill>
                <a:latin typeface="Verdana" panose="020B0604030504040204" pitchFamily="34" charset="0"/>
              </a:rPr>
              <a:t>تبسيط المشكلة بشكل زائد عن الحد يقلل من ترددك، ولكن.... </a:t>
            </a:r>
            <a:endParaRPr lang="en-US" b="1">
              <a:solidFill>
                <a:srgbClr val="000408"/>
              </a:solidFill>
              <a:latin typeface="Verdana" panose="020B0604030504040204" pitchFamily="34" charset="0"/>
            </a:endParaRPr>
          </a:p>
        </p:txBody>
      </p:sp>
      <p:sp>
        <p:nvSpPr>
          <p:cNvPr id="107525" name="Text Box 8" descr="Stationery"/>
          <p:cNvSpPr txBox="1">
            <a:spLocks noChangeArrowheads="1"/>
          </p:cNvSpPr>
          <p:nvPr/>
        </p:nvSpPr>
        <p:spPr bwMode="auto">
          <a:xfrm>
            <a:off x="2122587" y="4123978"/>
            <a:ext cx="6337300" cy="457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QA" b="1">
                <a:solidFill>
                  <a:srgbClr val="000408"/>
                </a:solidFill>
                <a:latin typeface="Verdana" panose="020B0604030504040204" pitchFamily="34" charset="0"/>
              </a:rPr>
              <a:t>معرفة الأهداف المطلوب تحقيقها يقلل ترددك </a:t>
            </a:r>
            <a:endParaRPr lang="en-US" b="1">
              <a:solidFill>
                <a:srgbClr val="000408"/>
              </a:solidFill>
              <a:latin typeface="Verdana" panose="020B0604030504040204" pitchFamily="34" charset="0"/>
            </a:endParaRPr>
          </a:p>
        </p:txBody>
      </p:sp>
      <p:sp>
        <p:nvSpPr>
          <p:cNvPr id="107526" name="Text Box 9" descr="Stationery"/>
          <p:cNvSpPr txBox="1">
            <a:spLocks noChangeArrowheads="1"/>
          </p:cNvSpPr>
          <p:nvPr/>
        </p:nvSpPr>
        <p:spPr bwMode="auto">
          <a:xfrm>
            <a:off x="1979712" y="5132040"/>
            <a:ext cx="6480175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QA" b="1">
                <a:solidFill>
                  <a:srgbClr val="000408"/>
                </a:solidFill>
                <a:latin typeface="Verdana" panose="020B0604030504040204" pitchFamily="34" charset="0"/>
              </a:rPr>
              <a:t>التفكير المنطقي والإبتكاري يقلل التردد </a:t>
            </a:r>
            <a:endParaRPr lang="en-US" b="1">
              <a:solidFill>
                <a:srgbClr val="000408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animBg="1"/>
      <p:bldP spid="107523" grpId="0" animBg="1"/>
      <p:bldP spid="107524" grpId="0" animBg="1"/>
      <p:bldP spid="107525" grpId="0" animBg="1"/>
      <p:bldP spid="1075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57018" y="1052736"/>
            <a:ext cx="3029583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>
              <a:defRPr/>
            </a:pPr>
            <a:r>
              <a:rPr lang="ar-QA" sz="3600" b="1" dirty="0" smtClean="0"/>
              <a:t>المحاور الرئيسية</a:t>
            </a:r>
            <a:endParaRPr lang="ar-QA" sz="3600" b="1" dirty="0"/>
          </a:p>
        </p:txBody>
      </p:sp>
      <p:sp>
        <p:nvSpPr>
          <p:cNvPr id="11271" name="TextBox 4"/>
          <p:cNvSpPr txBox="1">
            <a:spLocks noChangeArrowheads="1"/>
          </p:cNvSpPr>
          <p:nvPr/>
        </p:nvSpPr>
        <p:spPr bwMode="auto">
          <a:xfrm>
            <a:off x="2329621" y="2483048"/>
            <a:ext cx="5594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 dirty="0" smtClean="0"/>
              <a:t>مهارات التعامل مع المشكلات وصناعة واتخاذ القرارات   </a:t>
            </a:r>
            <a:endParaRPr lang="ar-QA" b="1" dirty="0"/>
          </a:p>
        </p:txBody>
      </p:sp>
      <p:sp>
        <p:nvSpPr>
          <p:cNvPr id="11272" name="TextBox 5"/>
          <p:cNvSpPr txBox="1">
            <a:spLocks noChangeArrowheads="1"/>
          </p:cNvSpPr>
          <p:nvPr/>
        </p:nvSpPr>
        <p:spPr bwMode="auto">
          <a:xfrm>
            <a:off x="2843583" y="3356992"/>
            <a:ext cx="5114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 dirty="0" smtClean="0"/>
              <a:t>مهارات العمل الجماعي </a:t>
            </a:r>
            <a:endParaRPr lang="ar-QA" b="1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29486" y="4310368"/>
            <a:ext cx="5114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 dirty="0" smtClean="0"/>
              <a:t>تطبيقات</a:t>
            </a:r>
            <a:endParaRPr lang="ar-QA" b="1" dirty="0"/>
          </a:p>
        </p:txBody>
      </p:sp>
      <p:sp>
        <p:nvSpPr>
          <p:cNvPr id="10251" name="TextBox 3"/>
          <p:cNvSpPr txBox="1">
            <a:spLocks noChangeArrowheads="1"/>
          </p:cNvSpPr>
          <p:nvPr/>
        </p:nvSpPr>
        <p:spPr bwMode="auto">
          <a:xfrm>
            <a:off x="2511986" y="1988840"/>
            <a:ext cx="5432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 dirty="0" smtClean="0"/>
              <a:t>مهارة تحديد الأهداف </a:t>
            </a:r>
            <a:endParaRPr lang="en-US" b="1" dirty="0"/>
          </a:p>
        </p:txBody>
      </p:sp>
      <p:sp>
        <p:nvSpPr>
          <p:cNvPr id="10252" name="TextBox 4"/>
          <p:cNvSpPr txBox="1">
            <a:spLocks noChangeArrowheads="1"/>
          </p:cNvSpPr>
          <p:nvPr/>
        </p:nvSpPr>
        <p:spPr bwMode="auto">
          <a:xfrm>
            <a:off x="-612576" y="2924944"/>
            <a:ext cx="85328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sz="1600" b="1" dirty="0" smtClean="0"/>
              <a:t>مهارات التفويض والتكليف والتمكين وقوانين القرود   </a:t>
            </a:r>
            <a:endParaRPr lang="en-US" sz="1600" b="1" dirty="0"/>
          </a:p>
        </p:txBody>
      </p:sp>
      <p:sp>
        <p:nvSpPr>
          <p:cNvPr id="10253" name="TextBox 5"/>
          <p:cNvSpPr txBox="1">
            <a:spLocks noChangeArrowheads="1"/>
          </p:cNvSpPr>
          <p:nvPr/>
        </p:nvSpPr>
        <p:spPr bwMode="auto">
          <a:xfrm>
            <a:off x="1993914" y="3810457"/>
            <a:ext cx="59804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QA" b="1" dirty="0" smtClean="0"/>
              <a:t>مهارات الإقناع والتأثير</a:t>
            </a:r>
            <a:endParaRPr lang="en-US" b="1" dirty="0"/>
          </a:p>
        </p:txBody>
      </p:sp>
      <p:sp>
        <p:nvSpPr>
          <p:cNvPr id="12" name="Oval 11"/>
          <p:cNvSpPr/>
          <p:nvPr/>
        </p:nvSpPr>
        <p:spPr>
          <a:xfrm>
            <a:off x="8114594" y="2043270"/>
            <a:ext cx="360040" cy="3683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1</a:t>
            </a:r>
          </a:p>
        </p:txBody>
      </p:sp>
      <p:sp>
        <p:nvSpPr>
          <p:cNvPr id="13" name="Oval 12"/>
          <p:cNvSpPr/>
          <p:nvPr/>
        </p:nvSpPr>
        <p:spPr>
          <a:xfrm>
            <a:off x="8114594" y="2492896"/>
            <a:ext cx="360040" cy="3683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2</a:t>
            </a:r>
          </a:p>
        </p:txBody>
      </p:sp>
      <p:sp>
        <p:nvSpPr>
          <p:cNvPr id="14" name="Oval 13"/>
          <p:cNvSpPr/>
          <p:nvPr/>
        </p:nvSpPr>
        <p:spPr>
          <a:xfrm>
            <a:off x="8114594" y="2931636"/>
            <a:ext cx="360040" cy="3683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3</a:t>
            </a:r>
          </a:p>
        </p:txBody>
      </p:sp>
      <p:sp>
        <p:nvSpPr>
          <p:cNvPr id="15" name="Oval 14"/>
          <p:cNvSpPr/>
          <p:nvPr/>
        </p:nvSpPr>
        <p:spPr>
          <a:xfrm>
            <a:off x="8114594" y="3363684"/>
            <a:ext cx="360040" cy="3683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4</a:t>
            </a:r>
          </a:p>
        </p:txBody>
      </p:sp>
      <p:sp>
        <p:nvSpPr>
          <p:cNvPr id="16" name="Oval 15"/>
          <p:cNvSpPr/>
          <p:nvPr/>
        </p:nvSpPr>
        <p:spPr>
          <a:xfrm>
            <a:off x="8114594" y="3795732"/>
            <a:ext cx="360040" cy="3683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5</a:t>
            </a:r>
          </a:p>
        </p:txBody>
      </p:sp>
      <p:sp>
        <p:nvSpPr>
          <p:cNvPr id="17" name="Oval 16"/>
          <p:cNvSpPr/>
          <p:nvPr/>
        </p:nvSpPr>
        <p:spPr>
          <a:xfrm>
            <a:off x="8114594" y="4269756"/>
            <a:ext cx="360040" cy="3683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47092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2" grpId="0"/>
      <p:bldP spid="7" grpId="0"/>
      <p:bldP spid="10251" grpId="0"/>
      <p:bldP spid="10252" grpId="0"/>
      <p:bldP spid="1025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732240" y="1571618"/>
            <a:ext cx="1928812" cy="85725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</a:rPr>
              <a:t>Assignment </a:t>
            </a:r>
            <a:endParaRPr lang="ar-QA" b="1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13714" y="1571618"/>
            <a:ext cx="1928812" cy="85725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b="1" dirty="0"/>
              <a:t>Delegation  </a:t>
            </a:r>
            <a:endParaRPr lang="ar-QA" b="1" dirty="0"/>
          </a:p>
        </p:txBody>
      </p:sp>
      <p:sp>
        <p:nvSpPr>
          <p:cNvPr id="12" name="Oval 11"/>
          <p:cNvSpPr/>
          <p:nvPr/>
        </p:nvSpPr>
        <p:spPr>
          <a:xfrm>
            <a:off x="678214" y="1564725"/>
            <a:ext cx="2500312" cy="857250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en-US" b="1" dirty="0"/>
              <a:t>Empowerment</a:t>
            </a:r>
            <a:endParaRPr lang="ar-QA" b="1" dirty="0"/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3500446" y="4071942"/>
            <a:ext cx="2286000" cy="64611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QA" b="1" dirty="0"/>
              <a:t>تحديد الهدف دون الوسيلة</a:t>
            </a:r>
          </a:p>
          <a:p>
            <a:pPr>
              <a:defRPr/>
            </a:pPr>
            <a:r>
              <a:rPr lang="ar-QA" b="1" dirty="0"/>
              <a:t>وتركهم يتصرفون  </a:t>
            </a:r>
          </a:p>
        </p:txBody>
      </p:sp>
      <p:sp>
        <p:nvSpPr>
          <p:cNvPr id="14" name="TextBox 9"/>
          <p:cNvSpPr txBox="1">
            <a:spLocks noChangeArrowheads="1"/>
          </p:cNvSpPr>
          <p:nvPr/>
        </p:nvSpPr>
        <p:spPr bwMode="auto">
          <a:xfrm>
            <a:off x="6143652" y="3643314"/>
            <a:ext cx="2286000" cy="1200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QA" b="1" dirty="0"/>
              <a:t>تحديد الهدف والوسيلة للمفوض لمن يقوم بالمهمة</a:t>
            </a:r>
          </a:p>
          <a:p>
            <a:pPr>
              <a:defRPr/>
            </a:pPr>
            <a:r>
              <a:rPr lang="ar-QA" b="1" dirty="0"/>
              <a:t>التدخل بكل شيء وكيف يعملون</a:t>
            </a:r>
          </a:p>
        </p:txBody>
      </p:sp>
      <p:sp>
        <p:nvSpPr>
          <p:cNvPr id="15" name="TextBox 10"/>
          <p:cNvSpPr txBox="1">
            <a:spLocks noChangeArrowheads="1"/>
          </p:cNvSpPr>
          <p:nvPr/>
        </p:nvSpPr>
        <p:spPr bwMode="auto">
          <a:xfrm>
            <a:off x="181222" y="3714752"/>
            <a:ext cx="3104894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ar-QA" b="1" dirty="0"/>
              <a:t>إعطاء صلاحيات التصرف طالما كانوا فاهمين وتثق بهم  </a:t>
            </a:r>
          </a:p>
          <a:p>
            <a:pPr>
              <a:defRPr/>
            </a:pPr>
            <a:r>
              <a:rPr lang="ar-QA" b="1" dirty="0"/>
              <a:t>أنت مسئول عن  الشركة</a:t>
            </a:r>
          </a:p>
          <a:p>
            <a:pPr>
              <a:defRPr/>
            </a:pPr>
            <a:r>
              <a:rPr lang="ar-QA" b="1" dirty="0"/>
              <a:t>”إن خير من استأجرت القوي الأمين“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87624" y="914846"/>
            <a:ext cx="6429388" cy="461665"/>
          </a:xfrm>
          <a:prstGeom prst="rect">
            <a:avLst/>
          </a:prstGeom>
          <a:solidFill>
            <a:srgbClr val="996633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ctr">
              <a:defRPr/>
            </a:pPr>
            <a:r>
              <a:rPr lang="ar-QA" sz="2400" b="1" dirty="0"/>
              <a:t>مهارة التفويض : ما هو التفويض   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76375" y="1804988"/>
            <a:ext cx="6335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sz="2000" b="1">
                <a:solidFill>
                  <a:srgbClr val="000000"/>
                </a:solidFill>
                <a:latin typeface="Times New Roman (Arabic)" pitchFamily="18" charset="0"/>
                <a:cs typeface="AL-Mohanad" pitchFamily="2" charset="-78"/>
              </a:rPr>
              <a:t>يسمح لك بوقت للتفكير والتخطيط .</a:t>
            </a:r>
            <a:endParaRPr lang="ar-SA" sz="2000" b="1">
              <a:solidFill>
                <a:srgbClr val="000000"/>
              </a:solidFill>
              <a:latin typeface="Times New Roman (Arabic)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32138" y="2452688"/>
            <a:ext cx="4752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sz="2000" b="1">
                <a:solidFill>
                  <a:srgbClr val="000000"/>
                </a:solidFill>
                <a:latin typeface="Times New Roman (Arabic)" pitchFamily="18" charset="0"/>
                <a:cs typeface="AL-Mohanad" pitchFamily="2" charset="-78"/>
              </a:rPr>
              <a:t>يساعدك على إنجاز المهام الأكثر أهمية</a:t>
            </a:r>
            <a:endParaRPr lang="ar-SA" sz="2000" b="1">
              <a:solidFill>
                <a:srgbClr val="000000"/>
              </a:solidFill>
              <a:latin typeface="Times New Roman (Arabic)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348038" y="3141663"/>
            <a:ext cx="4537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sz="2000" b="1">
                <a:solidFill>
                  <a:srgbClr val="000000"/>
                </a:solidFill>
                <a:latin typeface="Times New Roman (Arabic)" pitchFamily="18" charset="0"/>
                <a:cs typeface="AL-Mohanad" pitchFamily="2" charset="-78"/>
              </a:rPr>
              <a:t>يخلصك من المهام الروتينية .                          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63938" y="3605213"/>
            <a:ext cx="4321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sz="2000" b="1">
                <a:solidFill>
                  <a:srgbClr val="000000"/>
                </a:solidFill>
                <a:latin typeface="Times New Roman (Arabic)" pitchFamily="18" charset="0"/>
                <a:cs typeface="AL-Mohanad" pitchFamily="2" charset="-78"/>
              </a:rPr>
              <a:t>يمكنك من الاستفادة من خبرات الآخرين</a:t>
            </a:r>
            <a:endParaRPr lang="ar-SA" sz="2000" b="1">
              <a:solidFill>
                <a:srgbClr val="000000"/>
              </a:solidFill>
              <a:latin typeface="Times New Roman (Arabic)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51275" y="4108450"/>
            <a:ext cx="3960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sz="2000" b="1">
                <a:solidFill>
                  <a:srgbClr val="000000"/>
                </a:solidFill>
                <a:latin typeface="Times New Roman (Arabic)" pitchFamily="18" charset="0"/>
                <a:cs typeface="AL-Mohanad" pitchFamily="2" charset="-78"/>
              </a:rPr>
              <a:t>يقلل من وقت صُنع القرار  .                 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84663" y="4757738"/>
            <a:ext cx="34559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sz="2000" b="1">
                <a:solidFill>
                  <a:srgbClr val="000000"/>
                </a:solidFill>
                <a:latin typeface="Times New Roman (Arabic)" pitchFamily="18" charset="0"/>
                <a:cs typeface="AL-Mohanad" pitchFamily="2" charset="-78"/>
              </a:rPr>
              <a:t>يُنمي مهارات الآخرين  .            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348038" y="5405438"/>
            <a:ext cx="43926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sz="2000" b="1">
                <a:solidFill>
                  <a:srgbClr val="000000"/>
                </a:solidFill>
                <a:latin typeface="Times New Roman (Arabic)" pitchFamily="18" charset="0"/>
                <a:cs typeface="AL-Mohanad" pitchFamily="2" charset="-78"/>
              </a:rPr>
              <a:t>يُمكنك من إنجاز المهام بشكل متوازي .</a:t>
            </a:r>
            <a:endParaRPr lang="ar-SA" sz="2000" b="1">
              <a:solidFill>
                <a:srgbClr val="000000"/>
              </a:solidFill>
              <a:latin typeface="Times New Roman (Arabic)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83245" y="1137306"/>
            <a:ext cx="2736304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QA" sz="2800" b="1" dirty="0"/>
              <a:t>لماذا التفويض؟</a:t>
            </a:r>
          </a:p>
        </p:txBody>
      </p:sp>
      <p:sp>
        <p:nvSpPr>
          <p:cNvPr id="16" name="Flowchart: Decision 15"/>
          <p:cNvSpPr/>
          <p:nvPr/>
        </p:nvSpPr>
        <p:spPr>
          <a:xfrm>
            <a:off x="7956376" y="1925885"/>
            <a:ext cx="504056" cy="288032"/>
          </a:xfrm>
          <a:prstGeom prst="flowChartDecision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7" name="Flowchart: Decision 16"/>
          <p:cNvSpPr/>
          <p:nvPr/>
        </p:nvSpPr>
        <p:spPr>
          <a:xfrm>
            <a:off x="7974482" y="2573957"/>
            <a:ext cx="504056" cy="288032"/>
          </a:xfrm>
          <a:prstGeom prst="flowChartDecision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" name="Flowchart: Decision 17"/>
          <p:cNvSpPr/>
          <p:nvPr/>
        </p:nvSpPr>
        <p:spPr>
          <a:xfrm>
            <a:off x="7910695" y="3212976"/>
            <a:ext cx="504056" cy="288032"/>
          </a:xfrm>
          <a:prstGeom prst="flowChartDecision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9" name="Flowchart: Decision 18"/>
          <p:cNvSpPr/>
          <p:nvPr/>
        </p:nvSpPr>
        <p:spPr>
          <a:xfrm>
            <a:off x="7956376" y="3717032"/>
            <a:ext cx="504056" cy="288032"/>
          </a:xfrm>
          <a:prstGeom prst="flowChartDecision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0" name="Flowchart: Decision 19"/>
          <p:cNvSpPr/>
          <p:nvPr/>
        </p:nvSpPr>
        <p:spPr>
          <a:xfrm>
            <a:off x="7984367" y="4806205"/>
            <a:ext cx="504056" cy="288032"/>
          </a:xfrm>
          <a:prstGeom prst="flowChartDecision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1" name="Flowchart: Decision 20"/>
          <p:cNvSpPr/>
          <p:nvPr/>
        </p:nvSpPr>
        <p:spPr>
          <a:xfrm>
            <a:off x="7920580" y="5445224"/>
            <a:ext cx="504056" cy="288032"/>
          </a:xfrm>
          <a:prstGeom prst="flowChartDecision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22" name="Flowchart: Decision 21"/>
          <p:cNvSpPr/>
          <p:nvPr/>
        </p:nvSpPr>
        <p:spPr>
          <a:xfrm>
            <a:off x="7956376" y="4149080"/>
            <a:ext cx="504056" cy="288032"/>
          </a:xfrm>
          <a:prstGeom prst="flowChartDecision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>
                <a:solidFill>
                  <a:srgbClr val="000000"/>
                </a:solidFill>
              </a:rPr>
              <a:t>5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2202656" y="1492475"/>
            <a:ext cx="4730750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  <a:defRPr/>
            </a:pPr>
            <a:r>
              <a:rPr lang="en-US" sz="12900" dirty="0">
                <a:solidFill>
                  <a:prstClr val="black"/>
                </a:solidFill>
                <a:latin typeface="Calibri"/>
              </a:rPr>
              <a:t>o</a:t>
            </a: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427571" y="3812036"/>
            <a:ext cx="8280920" cy="10156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ar-QA" sz="2400" b="1" dirty="0">
                <a:solidFill>
                  <a:prstClr val="white"/>
                </a:solidFill>
              </a:rPr>
              <a:t>من الصعب أن </a:t>
            </a:r>
            <a:r>
              <a:rPr lang="ar-EG" sz="2400" b="1" dirty="0">
                <a:solidFill>
                  <a:prstClr val="white"/>
                </a:solidFill>
              </a:rPr>
              <a:t>تتعامل </a:t>
            </a:r>
            <a:r>
              <a:rPr lang="ar-QA" sz="2400" b="1" dirty="0">
                <a:solidFill>
                  <a:prstClr val="white"/>
                </a:solidFill>
              </a:rPr>
              <a:t>مع الآخرين من خلال صورة مسبقة</a:t>
            </a:r>
          </a:p>
          <a:p>
            <a:pPr marL="342900" indent="-342900" eaLnBrk="0" hangingPunct="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ar-QA" sz="2400" b="1" dirty="0">
                <a:solidFill>
                  <a:prstClr val="white"/>
                </a:solidFill>
              </a:rPr>
              <a:t>حتى تكسب الناس فكر بعقولهم  </a:t>
            </a:r>
            <a:endParaRPr lang="en-US" sz="2400" b="1" dirty="0">
              <a:solidFill>
                <a:prstClr val="white"/>
              </a:solidFill>
            </a:endParaRPr>
          </a:p>
        </p:txBody>
      </p:sp>
      <p:sp>
        <p:nvSpPr>
          <p:cNvPr id="5129" name="TextBox 5"/>
          <p:cNvSpPr txBox="1">
            <a:spLocks noChangeArrowheads="1"/>
          </p:cNvSpPr>
          <p:nvPr/>
        </p:nvSpPr>
        <p:spPr bwMode="auto">
          <a:xfrm>
            <a:off x="751681" y="5229200"/>
            <a:ext cx="7632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ar-QA" sz="2800" b="1" dirty="0">
                <a:solidFill>
                  <a:prstClr val="black"/>
                </a:solidFill>
              </a:rPr>
              <a:t>ليس كل ما تراه هو الحقيقة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48098" y="829364"/>
            <a:ext cx="3488419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1">
            <a:spAutoFit/>
          </a:bodyPr>
          <a:lstStyle/>
          <a:p>
            <a:r>
              <a:rPr lang="ar-QA" sz="2800" b="1" dirty="0" smtClean="0"/>
              <a:t>مهارة التعامل مع الآخرين</a:t>
            </a:r>
            <a:endParaRPr lang="ar-QA" sz="2800" b="1" dirty="0"/>
          </a:p>
        </p:txBody>
      </p:sp>
    </p:spTree>
    <p:extLst>
      <p:ext uri="{BB962C8B-B14F-4D97-AF65-F5344CB8AC3E}">
        <p14:creationId xmlns:p14="http://schemas.microsoft.com/office/powerpoint/2010/main" val="274106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autoUpdateAnimBg="0"/>
      <p:bldP spid="512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22288" y="895528"/>
            <a:ext cx="5688632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>
              <a:defRPr/>
            </a:pPr>
            <a:r>
              <a:rPr lang="ar-QA" sz="3200" dirty="0">
                <a:solidFill>
                  <a:prstClr val="white"/>
                </a:solidFill>
              </a:rPr>
              <a:t>منظومة </a:t>
            </a:r>
            <a:r>
              <a:rPr lang="ar-QA" sz="3200" dirty="0" smtClean="0">
                <a:solidFill>
                  <a:prstClr val="white"/>
                </a:solidFill>
              </a:rPr>
              <a:t>التأثير ودائرة </a:t>
            </a:r>
            <a:r>
              <a:rPr lang="ar-QA" sz="3200" dirty="0" err="1" smtClean="0">
                <a:solidFill>
                  <a:prstClr val="white"/>
                </a:solidFill>
              </a:rPr>
              <a:t>الإتصال</a:t>
            </a:r>
            <a:r>
              <a:rPr lang="ar-QA" sz="3200" dirty="0" smtClean="0">
                <a:solidFill>
                  <a:prstClr val="white"/>
                </a:solidFill>
              </a:rPr>
              <a:t>  </a:t>
            </a:r>
            <a:endParaRPr lang="ar-QA" sz="3200" dirty="0">
              <a:solidFill>
                <a:prstClr val="white"/>
              </a:solidFill>
            </a:endParaRP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406069" y="1758838"/>
            <a:ext cx="835317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just" eaLnBrk="1" hangingPunct="1">
              <a:defRPr/>
            </a:pPr>
            <a:r>
              <a:rPr lang="ar-JO" altLang="zh-CN" sz="2400" b="1" dirty="0">
                <a:solidFill>
                  <a:srgbClr val="000000"/>
                </a:solidFill>
                <a:latin typeface="Franklin Gothic Book" pitchFamily="34" charset="0"/>
                <a:cs typeface="隶书"/>
              </a:rPr>
              <a:t>تعريف الاتصال</a:t>
            </a:r>
            <a:r>
              <a:rPr lang="ar-EG" altLang="zh-CN" sz="2400" b="1" dirty="0">
                <a:solidFill>
                  <a:srgbClr val="000000"/>
                </a:solidFill>
                <a:latin typeface="Arial Black" pitchFamily="34" charset="0"/>
                <a:cs typeface="Simplified Arabic" pitchFamily="2" charset="-78"/>
              </a:rPr>
              <a:t>:</a:t>
            </a:r>
          </a:p>
          <a:p>
            <a:pPr algn="just" eaLnBrk="1" hangingPunct="1">
              <a:defRPr/>
            </a:pPr>
            <a:r>
              <a:rPr lang="ar-EG" altLang="zh-CN" sz="1600" b="1" dirty="0">
                <a:solidFill>
                  <a:srgbClr val="000000"/>
                </a:solidFill>
                <a:latin typeface="Arial Black" pitchFamily="34" charset="0"/>
                <a:cs typeface="Simplified Arabic" pitchFamily="2" charset="-78"/>
              </a:rPr>
              <a:t>ا</a:t>
            </a:r>
            <a:r>
              <a:rPr lang="ar-JO" altLang="zh-CN" sz="1600" b="1" dirty="0">
                <a:solidFill>
                  <a:srgbClr val="000000"/>
                </a:solidFill>
                <a:latin typeface="Arial Black" pitchFamily="34" charset="0"/>
                <a:cs typeface="Simplified Arabic" pitchFamily="2" charset="-78"/>
              </a:rPr>
              <a:t>لاتصال هو العملية التي يتم بها نقل المعلومات والمعاني والأفكار من شخص إلى آخر أو آخرين بصورة تحقق الأهداف المنشودة </a:t>
            </a:r>
            <a:r>
              <a:rPr lang="ar-EG" altLang="zh-CN" sz="1600" b="1" dirty="0">
                <a:solidFill>
                  <a:srgbClr val="000000"/>
                </a:solidFill>
                <a:latin typeface="Arial Black" pitchFamily="34" charset="0"/>
                <a:cs typeface="Simplified Arabic" pitchFamily="2" charset="-78"/>
              </a:rPr>
              <a:t>.</a:t>
            </a:r>
            <a:endParaRPr lang="en-US" sz="1600" b="1" dirty="0">
              <a:solidFill>
                <a:srgbClr val="000000"/>
              </a:solidFill>
              <a:latin typeface="Arial Black" pitchFamily="34" charset="0"/>
              <a:cs typeface="Simplified Arabic" pitchFamily="2" charset="-78"/>
            </a:endParaRPr>
          </a:p>
        </p:txBody>
      </p:sp>
      <p:sp>
        <p:nvSpPr>
          <p:cNvPr id="9" name="عنوان فرعي 2"/>
          <p:cNvSpPr txBox="1">
            <a:spLocks/>
          </p:cNvSpPr>
          <p:nvPr/>
        </p:nvSpPr>
        <p:spPr bwMode="auto">
          <a:xfrm>
            <a:off x="250825" y="3213894"/>
            <a:ext cx="8588375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62500" lnSpcReduction="20000"/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ar-SA" sz="4000" b="1" dirty="0" smtClean="0">
                <a:solidFill>
                  <a:prstClr val="black"/>
                </a:solidFill>
                <a:cs typeface="Traditional Arabic" pitchFamily="2" charset="-78"/>
              </a:rPr>
              <a:t>الإلقاء المؤثر هو أهمّ عناصر الرسالة التواصلية</a:t>
            </a:r>
            <a:r>
              <a:rPr lang="ar-QA" sz="4000" b="1" dirty="0" smtClean="0">
                <a:solidFill>
                  <a:prstClr val="black"/>
                </a:solidFill>
                <a:cs typeface="Traditional Arabic" pitchFamily="2" charset="-78"/>
              </a:rPr>
              <a:t>، </a:t>
            </a:r>
            <a:r>
              <a:rPr lang="ar-SA" sz="4000" b="1" dirty="0" smtClean="0">
                <a:solidFill>
                  <a:prstClr val="black"/>
                </a:solidFill>
                <a:cs typeface="Traditional Arabic" pitchFamily="2" charset="-78"/>
              </a:rPr>
              <a:t>بمعنى أنّ كيفية القول  أهم من مادة القول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ar-SA" sz="4000" b="1" dirty="0">
              <a:solidFill>
                <a:prstClr val="black"/>
              </a:solidFill>
              <a:cs typeface="Traditional Arabic" pitchFamily="2" charset="-78"/>
            </a:endParaRPr>
          </a:p>
        </p:txBody>
      </p:sp>
      <p:grpSp>
        <p:nvGrpSpPr>
          <p:cNvPr id="15" name="Group 4"/>
          <p:cNvGrpSpPr>
            <a:grpSpLocks noChangeAspect="1"/>
          </p:cNvGrpSpPr>
          <p:nvPr/>
        </p:nvGrpSpPr>
        <p:grpSpPr bwMode="auto">
          <a:xfrm>
            <a:off x="322865" y="3773785"/>
            <a:ext cx="5010247" cy="3543647"/>
            <a:chOff x="2894" y="1833"/>
            <a:chExt cx="3529" cy="2545"/>
          </a:xfrm>
        </p:grpSpPr>
        <p:graphicFrame>
          <p:nvGraphicFramePr>
            <p:cNvPr id="10252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06692541"/>
                </p:ext>
              </p:extLst>
            </p:nvPr>
          </p:nvGraphicFramePr>
          <p:xfrm>
            <a:off x="2894" y="1833"/>
            <a:ext cx="3529" cy="25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0" name="Chart" r:id="rId5" imgW="5610330" imgH="4048215" progId="MSGraph.Chart.8">
                    <p:embed followColorScheme="full"/>
                  </p:oleObj>
                </mc:Choice>
                <mc:Fallback>
                  <p:oleObj name="Chart" r:id="rId5" imgW="5610330" imgH="4048215" progId="MSGraph.Chart.8">
                    <p:embed followColorScheme="full"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4" y="1833"/>
                          <a:ext cx="3529" cy="25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3" name="Text Box 6"/>
            <p:cNvSpPr txBox="1">
              <a:spLocks noChangeAspect="1" noChangeArrowheads="1"/>
            </p:cNvSpPr>
            <p:nvPr/>
          </p:nvSpPr>
          <p:spPr bwMode="auto">
            <a:xfrm>
              <a:off x="4341" y="2949"/>
              <a:ext cx="635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ar-SA" sz="2000" b="1">
                  <a:solidFill>
                    <a:prstClr val="white"/>
                  </a:solidFill>
                  <a:latin typeface="Arial" pitchFamily="34" charset="0"/>
                </a:rPr>
                <a:t>الاستماع</a:t>
              </a:r>
              <a:endParaRPr lang="en-US" sz="2000" b="1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10254" name="Text Box 7"/>
            <p:cNvSpPr txBox="1">
              <a:spLocks noChangeAspect="1" noChangeArrowheads="1"/>
            </p:cNvSpPr>
            <p:nvPr/>
          </p:nvSpPr>
          <p:spPr bwMode="auto">
            <a:xfrm>
              <a:off x="3706" y="2631"/>
              <a:ext cx="635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ar-SA" sz="2000" b="1">
                  <a:solidFill>
                    <a:prstClr val="white"/>
                  </a:solidFill>
                  <a:latin typeface="Arial" pitchFamily="34" charset="0"/>
                </a:rPr>
                <a:t>القراءة</a:t>
              </a:r>
              <a:endParaRPr lang="en-US" sz="2000" b="1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10255" name="Text Box 8"/>
            <p:cNvSpPr txBox="1">
              <a:spLocks noChangeAspect="1" noChangeArrowheads="1"/>
            </p:cNvSpPr>
            <p:nvPr/>
          </p:nvSpPr>
          <p:spPr bwMode="auto">
            <a:xfrm>
              <a:off x="3456" y="2938"/>
              <a:ext cx="635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ar-SA" sz="2000" b="1">
                  <a:solidFill>
                    <a:prstClr val="white"/>
                  </a:solidFill>
                  <a:latin typeface="Arial" pitchFamily="34" charset="0"/>
                </a:rPr>
                <a:t>الكتابة</a:t>
              </a:r>
              <a:endParaRPr lang="en-US" sz="2000" b="1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10256" name="Text Box 9"/>
            <p:cNvSpPr txBox="1">
              <a:spLocks noChangeAspect="1" noChangeArrowheads="1"/>
            </p:cNvSpPr>
            <p:nvPr/>
          </p:nvSpPr>
          <p:spPr bwMode="auto">
            <a:xfrm>
              <a:off x="3681" y="3378"/>
              <a:ext cx="635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ar-SA" sz="2000" b="1">
                  <a:solidFill>
                    <a:prstClr val="white"/>
                  </a:solidFill>
                  <a:latin typeface="Arial" pitchFamily="34" charset="0"/>
                </a:rPr>
                <a:t>التحدث</a:t>
              </a:r>
              <a:endParaRPr lang="en-US" sz="2000" b="1">
                <a:solidFill>
                  <a:prstClr val="white"/>
                </a:solidFill>
                <a:latin typeface="Arial" pitchFamily="34" charset="0"/>
              </a:endParaRPr>
            </a:p>
          </p:txBody>
        </p:sp>
      </p:grpSp>
      <p:sp>
        <p:nvSpPr>
          <p:cNvPr id="21" name="مربع نص 13"/>
          <p:cNvSpPr txBox="1">
            <a:spLocks noChangeArrowheads="1"/>
          </p:cNvSpPr>
          <p:nvPr/>
        </p:nvSpPr>
        <p:spPr bwMode="auto">
          <a:xfrm>
            <a:off x="4714875" y="3696494"/>
            <a:ext cx="3929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QA" sz="2800" b="1">
                <a:solidFill>
                  <a:prstClr val="black"/>
                </a:solidFill>
                <a:latin typeface="Arial" pitchFamily="34" charset="0"/>
              </a:rPr>
              <a:t>1- </a:t>
            </a:r>
            <a:r>
              <a:rPr lang="ar-SA" sz="2800" b="1">
                <a:solidFill>
                  <a:prstClr val="black"/>
                </a:solidFill>
                <a:latin typeface="Arial" pitchFamily="34" charset="0"/>
              </a:rPr>
              <a:t>الاستماع  </a:t>
            </a:r>
          </a:p>
        </p:txBody>
      </p:sp>
      <p:sp>
        <p:nvSpPr>
          <p:cNvPr id="22" name="مربع نص 14"/>
          <p:cNvSpPr txBox="1">
            <a:spLocks noChangeArrowheads="1"/>
          </p:cNvSpPr>
          <p:nvPr/>
        </p:nvSpPr>
        <p:spPr bwMode="auto">
          <a:xfrm>
            <a:off x="6286500" y="5209381"/>
            <a:ext cx="2357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SA" sz="2800" b="1">
                <a:solidFill>
                  <a:prstClr val="black"/>
                </a:solidFill>
                <a:latin typeface="Arial" pitchFamily="34" charset="0"/>
              </a:rPr>
              <a:t>4-الكتابة . </a:t>
            </a:r>
            <a:endParaRPr lang="en-US" sz="2800" b="1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3" name="مربع نص 15"/>
          <p:cNvSpPr txBox="1">
            <a:spLocks noChangeArrowheads="1"/>
          </p:cNvSpPr>
          <p:nvPr/>
        </p:nvSpPr>
        <p:spPr bwMode="auto">
          <a:xfrm>
            <a:off x="7143750" y="4637881"/>
            <a:ext cx="142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SA" sz="2800" b="1">
                <a:solidFill>
                  <a:prstClr val="black"/>
                </a:solidFill>
                <a:latin typeface="Arial" pitchFamily="34" charset="0"/>
              </a:rPr>
              <a:t>3-القراءة</a:t>
            </a:r>
          </a:p>
        </p:txBody>
      </p:sp>
      <p:sp>
        <p:nvSpPr>
          <p:cNvPr id="24" name="مربع نص 16"/>
          <p:cNvSpPr txBox="1">
            <a:spLocks noChangeArrowheads="1"/>
          </p:cNvSpPr>
          <p:nvPr/>
        </p:nvSpPr>
        <p:spPr bwMode="auto">
          <a:xfrm>
            <a:off x="6858000" y="4209256"/>
            <a:ext cx="1785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SA" sz="2800" b="1">
                <a:solidFill>
                  <a:prstClr val="black"/>
                </a:solidFill>
                <a:latin typeface="Arial" pitchFamily="34" charset="0"/>
              </a:rPr>
              <a:t>2- الحديث</a:t>
            </a:r>
          </a:p>
        </p:txBody>
      </p:sp>
    </p:spTree>
    <p:extLst>
      <p:ext uri="{BB962C8B-B14F-4D97-AF65-F5344CB8AC3E}">
        <p14:creationId xmlns:p14="http://schemas.microsoft.com/office/powerpoint/2010/main" val="234889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9" grpId="0" build="p"/>
      <p:bldP spid="21" grpId="0"/>
      <p:bldP spid="22" grpId="0"/>
      <p:bldP spid="23" grpId="0"/>
      <p:bldP spid="2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95736" y="959892"/>
            <a:ext cx="5715000" cy="76944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400" b="1" dirty="0">
                <a:cs typeface="Simplified Arabic" pitchFamily="2" charset="-78"/>
              </a:rPr>
              <a:t>شروط التعامل مع الآخرين</a:t>
            </a:r>
            <a:r>
              <a:rPr lang="ar-SA" sz="4400" dirty="0">
                <a:cs typeface="Simplified Arabic" pitchFamily="2" charset="-78"/>
              </a:rPr>
              <a:t>  </a:t>
            </a:r>
            <a:endParaRPr lang="ar-EG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1981200"/>
            <a:ext cx="5105400" cy="26400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3600" b="1" dirty="0">
                <a:solidFill>
                  <a:schemeClr val="bg1"/>
                </a:solidFill>
                <a:cs typeface="Simplified Arabic" pitchFamily="2" charset="-78"/>
              </a:rPr>
              <a:t>تفهم الاحتياجات الإنسانية </a:t>
            </a:r>
            <a:r>
              <a:rPr lang="ar-QA" sz="3600" b="1" dirty="0">
                <a:solidFill>
                  <a:schemeClr val="bg1"/>
                </a:solidFill>
                <a:cs typeface="Simplified Arabic" pitchFamily="2" charset="-78"/>
              </a:rPr>
              <a:t> </a:t>
            </a:r>
            <a:r>
              <a:rPr lang="ar-SA" sz="3600" dirty="0">
                <a:solidFill>
                  <a:schemeClr val="bg1"/>
                </a:solidFill>
                <a:cs typeface="Simplified Arabic" pitchFamily="2" charset="-78"/>
              </a:rPr>
              <a:t> 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3600" b="1" dirty="0">
                <a:solidFill>
                  <a:schemeClr val="bg1"/>
                </a:solidFill>
                <a:cs typeface="Simplified Arabic" pitchFamily="2" charset="-78"/>
              </a:rPr>
              <a:t>تفهم القدرات الاستيعابية </a:t>
            </a:r>
            <a:r>
              <a:rPr lang="ar-QA" sz="3600" b="1" dirty="0">
                <a:solidFill>
                  <a:schemeClr val="bg1"/>
                </a:solidFill>
                <a:cs typeface="Simplified Arabic" pitchFamily="2" charset="-78"/>
              </a:rPr>
              <a:t> </a:t>
            </a:r>
            <a:endParaRPr lang="ar-SA" sz="3600" dirty="0">
              <a:solidFill>
                <a:schemeClr val="bg1"/>
              </a:solidFill>
              <a:cs typeface="Simplified Arabic" pitchFamily="2" charset="-78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3600" b="1" dirty="0">
                <a:solidFill>
                  <a:schemeClr val="bg1"/>
                </a:solidFill>
                <a:cs typeface="Simplified Arabic" pitchFamily="2" charset="-78"/>
              </a:rPr>
              <a:t>تفهم الأنماط الشخصية </a:t>
            </a:r>
            <a:r>
              <a:rPr lang="ar-QA" sz="3600" b="1" dirty="0">
                <a:solidFill>
                  <a:schemeClr val="bg1"/>
                </a:solidFill>
                <a:cs typeface="Simplified Arabic" pitchFamily="2" charset="-78"/>
              </a:rPr>
              <a:t> </a:t>
            </a:r>
            <a:endParaRPr lang="ar-SA" sz="3600" dirty="0">
              <a:solidFill>
                <a:schemeClr val="bg1"/>
              </a:solidFill>
              <a:cs typeface="Simplified Arabic" pitchFamily="2" charset="-78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3600" b="1" dirty="0">
                <a:solidFill>
                  <a:schemeClr val="bg1"/>
                </a:solidFill>
                <a:cs typeface="Simplified Arabic" pitchFamily="2" charset="-78"/>
              </a:rPr>
              <a:t>تفهم الطبائع النفسية </a:t>
            </a:r>
            <a:r>
              <a:rPr lang="ar-QA" sz="3600" b="1" dirty="0">
                <a:solidFill>
                  <a:schemeClr val="bg1"/>
                </a:solidFill>
                <a:cs typeface="Simplified Arabic" pitchFamily="2" charset="-78"/>
              </a:rPr>
              <a:t>  </a:t>
            </a:r>
            <a:endParaRPr lang="ar-SA" sz="3600" dirty="0">
              <a:solidFill>
                <a:schemeClr val="bg1"/>
              </a:solidFill>
              <a:cs typeface="Simplified Arabic" pitchFamily="2" charset="-7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ar-EG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257800"/>
            <a:ext cx="7772400" cy="10779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cs typeface="Simplified Arabic" pitchFamily="2" charset="-78"/>
              </a:rPr>
              <a:t>إذا اردت أن يفهمك الآخرون عليك ان تفهمهم أولاً</a:t>
            </a:r>
            <a:r>
              <a:rPr lang="ar-QA" sz="3200" b="1" dirty="0">
                <a:cs typeface="Simplified Arabic" pitchFamily="2" charset="-78"/>
              </a:rPr>
              <a:t> </a:t>
            </a:r>
            <a:r>
              <a:rPr lang="ar-SA" sz="3200" dirty="0">
                <a:cs typeface="Simplified Arabic" pitchFamily="2" charset="-78"/>
              </a:rPr>
              <a:t>  </a:t>
            </a:r>
            <a:br>
              <a:rPr lang="ar-SA" sz="3200" dirty="0">
                <a:cs typeface="Simplified Arabic" pitchFamily="2" charset="-78"/>
              </a:rPr>
            </a:br>
            <a:endParaRPr lang="en-US" sz="3200" dirty="0">
              <a:cs typeface="Simplified Arabic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43608" y="643989"/>
            <a:ext cx="5854874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3200" b="1" dirty="0">
                <a:solidFill>
                  <a:schemeClr val="bg1"/>
                </a:solidFill>
              </a:rPr>
              <a:t>قواعد الثواني  الأربع في تحسن  الإتصال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9696" y="1447800"/>
            <a:ext cx="868680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400" b="1" dirty="0">
                <a:solidFill>
                  <a:schemeClr val="bg1"/>
                </a:solidFill>
              </a:rPr>
              <a:t>الثانية الأولي: خذ نفسا عميقا وضع في الإعتبار ما يجب ان تقوله وإختار الكلمات.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9696" y="2420888"/>
            <a:ext cx="8686800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400" b="1" dirty="0">
                <a:solidFill>
                  <a:schemeClr val="bg1"/>
                </a:solidFill>
              </a:rPr>
              <a:t>الثانية الثانية : نبرة الصوت النبرة الهادئه تهزم النبرات الخشنة والهجومية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896" y="3284984"/>
            <a:ext cx="861060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400" b="1" dirty="0">
                <a:solidFill>
                  <a:schemeClr val="bg1"/>
                </a:solidFill>
              </a:rPr>
              <a:t>الثانية الثالثة: تأكد انك تتحدث إلي الشخص المعنى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4149080"/>
            <a:ext cx="8686800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400" b="1" dirty="0">
                <a:solidFill>
                  <a:schemeClr val="bg1"/>
                </a:solidFill>
              </a:rPr>
              <a:t>الثانية الرابعة: راعي سلوكك غير الشفهي ومدى مسامته في صرف الإنتباه عن الرسالة التى تريد توصيلها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31029" y="5661248"/>
            <a:ext cx="7696200" cy="4619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  <a:latin typeface="Calibri" panose="020F0502020204030204" pitchFamily="34" charset="0"/>
              </a:rPr>
              <a:t>Four-second  Rule for improved communication </a:t>
            </a:r>
            <a:endParaRPr lang="ar-EG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48556" y="1404065"/>
            <a:ext cx="5903764" cy="584775"/>
          </a:xfrm>
          <a:prstGeom prst="rect">
            <a:avLst/>
          </a:prstGeom>
          <a:ln/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0" hangingPunct="0"/>
            <a:r>
              <a:rPr lang="ar-QA" sz="3200" b="1" dirty="0"/>
              <a:t>لماذا نحتاج مهارات الإقناع </a:t>
            </a:r>
            <a:r>
              <a:rPr lang="ar-QA" sz="3200" b="1" dirty="0" smtClean="0"/>
              <a:t>والتأثير</a:t>
            </a:r>
            <a:r>
              <a:rPr lang="ar-QA" sz="3200" b="1" dirty="0"/>
              <a:t>؟</a:t>
            </a:r>
            <a:endParaRPr lang="en-US" sz="3200" b="1" dirty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106613" y="5775349"/>
            <a:ext cx="60848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0" hangingPunct="0"/>
            <a:r>
              <a:rPr lang="ar-QA" sz="2400" b="1"/>
              <a:t>تنمية وتعزيز الثقة لالنفس وتحقيق النجاح </a:t>
            </a:r>
            <a:endParaRPr lang="en-US" sz="2400" b="1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87450" y="2047899"/>
            <a:ext cx="68405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0" hangingPunct="0"/>
            <a:r>
              <a:rPr lang="ar-QA" sz="2400" b="1"/>
              <a:t>إدارة الخلافات وحسم  المواقف </a:t>
            </a:r>
            <a:endParaRPr lang="en-US" sz="2400" b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708400" y="2632099"/>
            <a:ext cx="4392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0" hangingPunct="0"/>
            <a:r>
              <a:rPr lang="ar-QA" sz="2400" b="1"/>
              <a:t>تغيير الأراء وتصحيح المسارات الخاطئة </a:t>
            </a:r>
            <a:endParaRPr lang="en-US" sz="2400" b="1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79613" y="3284562"/>
            <a:ext cx="6192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0" hangingPunct="0"/>
            <a:r>
              <a:rPr lang="ar-QA" sz="2400" b="1"/>
              <a:t>بناء وإدارة فرق العمل </a:t>
            </a:r>
            <a:endParaRPr lang="en-US" sz="2400" b="1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42988" y="3860824"/>
            <a:ext cx="7200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0" hangingPunct="0"/>
            <a:r>
              <a:rPr lang="ar-QA" sz="2400" b="1"/>
              <a:t>إدارة الإجتماعات والمواقف بنجاح </a:t>
            </a:r>
            <a:endParaRPr lang="en-US" sz="2400" b="1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9750" y="4437087"/>
            <a:ext cx="7777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0" hangingPunct="0"/>
            <a:r>
              <a:rPr lang="ar-QA" sz="2400" b="1"/>
              <a:t>النجاح في  قيادة الآخرين </a:t>
            </a:r>
            <a:endParaRPr lang="en-US" sz="2400" b="1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39750" y="5084787"/>
            <a:ext cx="7704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0" hangingPunct="0"/>
            <a:r>
              <a:rPr lang="ar-QA" sz="2400" b="1"/>
              <a:t>القدرة على إحداث التغيير </a:t>
            </a:r>
            <a:endParaRPr lang="en-US" sz="2400" b="1"/>
          </a:p>
        </p:txBody>
      </p:sp>
      <p:sp>
        <p:nvSpPr>
          <p:cNvPr id="12" name="Oval 11"/>
          <p:cNvSpPr/>
          <p:nvPr/>
        </p:nvSpPr>
        <p:spPr>
          <a:xfrm>
            <a:off x="8495582" y="2047354"/>
            <a:ext cx="396552" cy="31057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rtl="0" eaLnBrk="0" hangingPunct="0">
              <a:defRPr/>
            </a:pPr>
            <a:r>
              <a:rPr lang="ar-QA" dirty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495582" y="2595724"/>
            <a:ext cx="396552" cy="31057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rtl="0" eaLnBrk="0" hangingPunct="0">
              <a:defRPr/>
            </a:pPr>
            <a:r>
              <a:rPr lang="ar-QA" dirty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8495582" y="3220750"/>
            <a:ext cx="396552" cy="31057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rtl="0" eaLnBrk="0" hangingPunct="0">
              <a:defRPr/>
            </a:pPr>
            <a:r>
              <a:rPr lang="ar-QA" dirty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8495582" y="3815826"/>
            <a:ext cx="396552" cy="31057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rtl="0" eaLnBrk="0" hangingPunct="0">
              <a:defRPr/>
            </a:pPr>
            <a:r>
              <a:rPr lang="ar-QA" dirty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8495582" y="4431487"/>
            <a:ext cx="396552" cy="31057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rtl="0" eaLnBrk="0" hangingPunct="0">
              <a:defRPr/>
            </a:pPr>
            <a:r>
              <a:rPr lang="ar-QA" dirty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8495582" y="5041651"/>
            <a:ext cx="396552" cy="31057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rtl="0" eaLnBrk="0" hangingPunct="0">
              <a:defRPr/>
            </a:pPr>
            <a:r>
              <a:rPr lang="ar-QA" dirty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8495582" y="5794149"/>
            <a:ext cx="396552" cy="31057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rtl="0" eaLnBrk="0" hangingPunct="0">
              <a:defRPr/>
            </a:pPr>
            <a:r>
              <a:rPr lang="ar-QA" dirty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3"/>
          <p:cNvSpPr txBox="1">
            <a:spLocks noChangeArrowheads="1"/>
          </p:cNvSpPr>
          <p:nvPr/>
        </p:nvSpPr>
        <p:spPr bwMode="auto">
          <a:xfrm>
            <a:off x="2106613" y="521767"/>
            <a:ext cx="3870759" cy="52322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ar-QA" sz="2800" b="1" dirty="0" smtClean="0">
                <a:solidFill>
                  <a:prstClr val="black"/>
                </a:solidFill>
              </a:rPr>
              <a:t>مهارة الحوار والتأثير والإقناع </a:t>
            </a:r>
          </a:p>
        </p:txBody>
      </p:sp>
    </p:spTree>
    <p:extLst>
      <p:ext uri="{BB962C8B-B14F-4D97-AF65-F5344CB8AC3E}">
        <p14:creationId xmlns:p14="http://schemas.microsoft.com/office/powerpoint/2010/main" val="16173385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/>
      <p:bldP spid="5" grpId="0"/>
      <p:bldP spid="7" grpId="0"/>
      <p:bldP spid="8" grpId="0"/>
      <p:bldP spid="9" grpId="0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979613" y="1906588"/>
            <a:ext cx="5113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QA" sz="2400" b="1" dirty="0"/>
              <a:t>هل يمكن التأثير في شخص بمجرد النظر إليه؟ 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059113" y="2914650"/>
            <a:ext cx="4032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QA" sz="2400" b="1"/>
              <a:t>هل  يمكن التأثير في الناس عن بعد؟ </a:t>
            </a:r>
          </a:p>
        </p:txBody>
      </p:sp>
      <p:sp>
        <p:nvSpPr>
          <p:cNvPr id="6" name="Oval 5"/>
          <p:cNvSpPr/>
          <p:nvPr/>
        </p:nvSpPr>
        <p:spPr>
          <a:xfrm>
            <a:off x="7307302" y="1907852"/>
            <a:ext cx="360917" cy="3698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7235294" y="2915097"/>
            <a:ext cx="360917" cy="36988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QA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339752" y="1005570"/>
            <a:ext cx="4139952" cy="70983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ar-SA" sz="2800" b="1" dirty="0">
                <a:solidFill>
                  <a:prstClr val="white"/>
                </a:solidFill>
                <a:cs typeface="AL-Mateen" pitchFamily="2" charset="-78"/>
              </a:rPr>
              <a:t>تحكم العقل </a:t>
            </a:r>
            <a:r>
              <a:rPr lang="ar-SA" sz="2800" b="1" dirty="0" err="1">
                <a:solidFill>
                  <a:prstClr val="white"/>
                </a:solidFill>
                <a:cs typeface="AL-Mateen" pitchFamily="2" charset="-78"/>
              </a:rPr>
              <a:t>اللاواعي</a:t>
            </a:r>
            <a:r>
              <a:rPr lang="ar-SA" sz="2800" b="1" dirty="0">
                <a:solidFill>
                  <a:prstClr val="white"/>
                </a:solidFill>
                <a:cs typeface="AL-Mateen" pitchFamily="2" charset="-78"/>
              </a:rPr>
              <a:t> في الاتصال</a:t>
            </a:r>
            <a:endParaRPr lang="en-US" sz="2800" b="1" dirty="0">
              <a:solidFill>
                <a:prstClr val="white"/>
              </a:solidFill>
              <a:cs typeface="AL-Mate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160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47764" y="2708920"/>
            <a:ext cx="4248472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QA" sz="2400" b="1" dirty="0">
                <a:solidFill>
                  <a:prstClr val="white"/>
                </a:solidFill>
              </a:rPr>
              <a:t>كيف تعرض </a:t>
            </a:r>
            <a:r>
              <a:rPr lang="ar-QA" sz="2400" b="1" dirty="0" smtClean="0">
                <a:solidFill>
                  <a:prstClr val="white"/>
                </a:solidFill>
              </a:rPr>
              <a:t>فكرتك بطريقة مقنعه</a:t>
            </a:r>
            <a:endParaRPr lang="ar-QA" sz="2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7602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3779912" y="1196752"/>
            <a:ext cx="4488093" cy="646331"/>
          </a:xfrm>
          <a:prstGeom prst="rect">
            <a:avLst/>
          </a:prstGeom>
          <a:ln/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ar-QA" sz="3600" b="1" dirty="0">
                <a:solidFill>
                  <a:prstClr val="black"/>
                </a:solidFill>
              </a:rPr>
              <a:t>تعريف الإقناع </a:t>
            </a: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276530" y="2133377"/>
            <a:ext cx="7848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ar-QA" sz="2400" b="1" dirty="0">
                <a:solidFill>
                  <a:prstClr val="black"/>
                </a:solidFill>
              </a:rPr>
              <a:t>عمليات فكرية وشكلية يحاول فيها أحد الطرفين التأثير على الآخر وإخضاعه لفكرة أو رأي </a:t>
            </a:r>
          </a:p>
        </p:txBody>
      </p:sp>
      <p:sp>
        <p:nvSpPr>
          <p:cNvPr id="7175" name="TextBox 5"/>
          <p:cNvSpPr txBox="1">
            <a:spLocks noChangeArrowheads="1"/>
          </p:cNvSpPr>
          <p:nvPr/>
        </p:nvSpPr>
        <p:spPr bwMode="auto">
          <a:xfrm>
            <a:off x="1625798" y="3254668"/>
            <a:ext cx="6480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ar-QA" sz="2400" b="1" dirty="0">
                <a:solidFill>
                  <a:prstClr val="black"/>
                </a:solidFill>
              </a:rPr>
              <a:t>الإقناع توجيه الغير نحو قرار فيه مصلحة مشتركة </a:t>
            </a:r>
          </a:p>
        </p:txBody>
      </p:sp>
    </p:spTree>
    <p:extLst>
      <p:ext uri="{BB962C8B-B14F-4D97-AF65-F5344CB8AC3E}">
        <p14:creationId xmlns:p14="http://schemas.microsoft.com/office/powerpoint/2010/main" val="17242866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3608" y="3198167"/>
            <a:ext cx="6260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QA" sz="2400" b="1" dirty="0" smtClean="0"/>
              <a:t>هل كل الناس يمكن تعليمهم المهارات الإدارية والسلوكية ؟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3749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1907705" y="333375"/>
            <a:ext cx="6696546" cy="52322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ar-QA" sz="2800" b="1" dirty="0" smtClean="0">
                <a:solidFill>
                  <a:prstClr val="white"/>
                </a:solidFill>
              </a:rPr>
              <a:t>المراحل الست للنتائج المطلوبة في الإقناع </a:t>
            </a:r>
          </a:p>
        </p:txBody>
      </p:sp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5148263" y="1042888"/>
            <a:ext cx="3455987" cy="369888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ar-QA" b="1" dirty="0" smtClean="0">
                <a:solidFill>
                  <a:prstClr val="white"/>
                </a:solidFill>
              </a:rPr>
              <a:t>المرحلة الأولى: مرحلة الفكرة</a:t>
            </a:r>
          </a:p>
        </p:txBody>
      </p:sp>
      <p:sp>
        <p:nvSpPr>
          <p:cNvPr id="23560" name="TextBox 6"/>
          <p:cNvSpPr txBox="1">
            <a:spLocks noChangeArrowheads="1"/>
          </p:cNvSpPr>
          <p:nvPr/>
        </p:nvSpPr>
        <p:spPr bwMode="auto">
          <a:xfrm>
            <a:off x="3141663" y="1546225"/>
            <a:ext cx="54721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QA">
                <a:solidFill>
                  <a:prstClr val="black"/>
                </a:solidFill>
              </a:rPr>
              <a:t>المطلوب زرع الفكرة في ذهن الآخر دون أن تقنعه بها. </a:t>
            </a:r>
          </a:p>
        </p:txBody>
      </p:sp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4427538" y="2133600"/>
            <a:ext cx="4248150" cy="3683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ar-QA" b="1" dirty="0" smtClean="0">
                <a:solidFill>
                  <a:prstClr val="white"/>
                </a:solidFill>
              </a:rPr>
              <a:t>المرحلة الثانية: القناعة </a:t>
            </a:r>
          </a:p>
        </p:txBody>
      </p:sp>
      <p:sp>
        <p:nvSpPr>
          <p:cNvPr id="23564" name="TextBox 8"/>
          <p:cNvSpPr txBox="1">
            <a:spLocks noChangeArrowheads="1"/>
          </p:cNvSpPr>
          <p:nvPr/>
        </p:nvSpPr>
        <p:spPr bwMode="auto">
          <a:xfrm>
            <a:off x="539750" y="2636838"/>
            <a:ext cx="7920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QA" dirty="0" err="1">
                <a:solidFill>
                  <a:prstClr val="black"/>
                </a:solidFill>
              </a:rPr>
              <a:t>هى</a:t>
            </a:r>
            <a:r>
              <a:rPr lang="ar-QA" dirty="0">
                <a:solidFill>
                  <a:prstClr val="black"/>
                </a:solidFill>
              </a:rPr>
              <a:t> أمر يدور في نفسك تعتقد ان كلامي صحيح لكن لا تصرح </a:t>
            </a:r>
            <a:r>
              <a:rPr lang="ar-QA" dirty="0" smtClean="0">
                <a:solidFill>
                  <a:prstClr val="black"/>
                </a:solidFill>
              </a:rPr>
              <a:t>بذلك</a:t>
            </a:r>
            <a:endParaRPr lang="ar-QA" dirty="0">
              <a:solidFill>
                <a:prstClr val="black"/>
              </a:solidFill>
            </a:endParaRPr>
          </a:p>
        </p:txBody>
      </p:sp>
      <p:sp>
        <p:nvSpPr>
          <p:cNvPr id="15367" name="TextBox 9"/>
          <p:cNvSpPr txBox="1">
            <a:spLocks noChangeArrowheads="1"/>
          </p:cNvSpPr>
          <p:nvPr/>
        </p:nvSpPr>
        <p:spPr bwMode="auto">
          <a:xfrm>
            <a:off x="6911726" y="3851200"/>
            <a:ext cx="1836738" cy="369888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ar-QA" b="1" dirty="0" smtClean="0">
                <a:solidFill>
                  <a:prstClr val="white"/>
                </a:solidFill>
              </a:rPr>
              <a:t>المرحلة الثالثة: القرار</a:t>
            </a:r>
          </a:p>
        </p:txBody>
      </p:sp>
      <p:sp>
        <p:nvSpPr>
          <p:cNvPr id="23568" name="TextBox 10"/>
          <p:cNvSpPr txBox="1">
            <a:spLocks noChangeArrowheads="1"/>
          </p:cNvSpPr>
          <p:nvPr/>
        </p:nvSpPr>
        <p:spPr bwMode="auto">
          <a:xfrm>
            <a:off x="2124075" y="4284663"/>
            <a:ext cx="6048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QA">
                <a:solidFill>
                  <a:prstClr val="black"/>
                </a:solidFill>
              </a:rPr>
              <a:t>وهو فعل  الشيء المبني على القناعة </a:t>
            </a:r>
          </a:p>
        </p:txBody>
      </p:sp>
      <p:sp>
        <p:nvSpPr>
          <p:cNvPr id="15369" name="TextBox 11"/>
          <p:cNvSpPr txBox="1">
            <a:spLocks noChangeArrowheads="1"/>
          </p:cNvSpPr>
          <p:nvPr/>
        </p:nvSpPr>
        <p:spPr bwMode="auto">
          <a:xfrm>
            <a:off x="5805488" y="4860900"/>
            <a:ext cx="2808287" cy="3683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ar-QA" b="1" dirty="0" smtClean="0">
                <a:solidFill>
                  <a:prstClr val="white"/>
                </a:solidFill>
              </a:rPr>
              <a:t>المرحلة الرابعة: التصرف </a:t>
            </a:r>
          </a:p>
        </p:txBody>
      </p:sp>
      <p:sp>
        <p:nvSpPr>
          <p:cNvPr id="23572" name="TextBox 12"/>
          <p:cNvSpPr txBox="1">
            <a:spLocks noChangeArrowheads="1"/>
          </p:cNvSpPr>
          <p:nvPr/>
        </p:nvSpPr>
        <p:spPr bwMode="auto">
          <a:xfrm>
            <a:off x="4484688" y="5435600"/>
            <a:ext cx="38877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QA">
                <a:solidFill>
                  <a:prstClr val="black"/>
                </a:solidFill>
              </a:rPr>
              <a:t>وهو الفعل المبني على القرار</a:t>
            </a:r>
          </a:p>
        </p:txBody>
      </p:sp>
    </p:spTree>
    <p:extLst>
      <p:ext uri="{BB962C8B-B14F-4D97-AF65-F5344CB8AC3E}">
        <p14:creationId xmlns:p14="http://schemas.microsoft.com/office/powerpoint/2010/main" val="26406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/>
      <p:bldP spid="23564" grpId="0"/>
      <p:bldP spid="23568" grpId="0"/>
      <p:bldP spid="2357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5367338" y="1116484"/>
            <a:ext cx="3384550" cy="46166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ar-QA" sz="2400" b="1" dirty="0" smtClean="0">
                <a:solidFill>
                  <a:prstClr val="white"/>
                </a:solidFill>
              </a:rPr>
              <a:t>المرحلة الخامسة: السلوك  </a:t>
            </a:r>
          </a:p>
        </p:txBody>
      </p:sp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2339752" y="188913"/>
            <a:ext cx="5184998" cy="646331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ar-QA" sz="3600" b="1" dirty="0" smtClean="0">
                <a:solidFill>
                  <a:prstClr val="white"/>
                </a:solidFill>
              </a:rPr>
              <a:t>التأثير </a:t>
            </a:r>
          </a:p>
        </p:txBody>
      </p:sp>
      <p:sp>
        <p:nvSpPr>
          <p:cNvPr id="24584" name="TextBox 6"/>
          <p:cNvSpPr txBox="1">
            <a:spLocks noChangeArrowheads="1"/>
          </p:cNvSpPr>
          <p:nvPr/>
        </p:nvSpPr>
        <p:spPr bwMode="auto">
          <a:xfrm>
            <a:off x="898525" y="1844675"/>
            <a:ext cx="8067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QA">
                <a:solidFill>
                  <a:prstClr val="black"/>
                </a:solidFill>
              </a:rPr>
              <a:t>التأثير يبدأ من التصرف وينطلق إلى السلوك .  والسلوك وهى تصرفات تتكرر على مدى متباعد او فترات متشابهة   الزواج مروة واحدة في الحياة هذا تصرف أما  السلوك شراء سيارة كل  3- 4 سنوات مثلا </a:t>
            </a:r>
          </a:p>
        </p:txBody>
      </p:sp>
      <p:sp>
        <p:nvSpPr>
          <p:cNvPr id="16389" name="TextBox 7"/>
          <p:cNvSpPr txBox="1">
            <a:spLocks noChangeArrowheads="1"/>
          </p:cNvSpPr>
          <p:nvPr/>
        </p:nvSpPr>
        <p:spPr bwMode="auto">
          <a:xfrm>
            <a:off x="5437187" y="2924175"/>
            <a:ext cx="3529013" cy="369888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ar-QA" b="1" dirty="0" smtClean="0">
                <a:solidFill>
                  <a:prstClr val="white"/>
                </a:solidFill>
              </a:rPr>
              <a:t>المرحلة السادسة: مرحلة الإيمان والدعوة </a:t>
            </a:r>
          </a:p>
        </p:txBody>
      </p:sp>
      <p:sp>
        <p:nvSpPr>
          <p:cNvPr id="24588" name="TextBox 8"/>
          <p:cNvSpPr txBox="1">
            <a:spLocks noChangeArrowheads="1"/>
          </p:cNvSpPr>
          <p:nvPr/>
        </p:nvSpPr>
        <p:spPr bwMode="auto">
          <a:xfrm>
            <a:off x="1908175" y="3573463"/>
            <a:ext cx="66246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ar-QA">
                <a:solidFill>
                  <a:prstClr val="black"/>
                </a:solidFill>
              </a:rPr>
              <a:t>أن يتحول الشخص الذي حاولت أن تقنعه بالفكرة إلى مؤمن بها وداعية لها </a:t>
            </a:r>
          </a:p>
        </p:txBody>
      </p:sp>
    </p:spTree>
    <p:extLst>
      <p:ext uri="{BB962C8B-B14F-4D97-AF65-F5344CB8AC3E}">
        <p14:creationId xmlns:p14="http://schemas.microsoft.com/office/powerpoint/2010/main" val="358020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/>
      <p:bldP spid="245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183615" y="2428452"/>
            <a:ext cx="2304256" cy="12450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QA" sz="3200" dirty="0" smtClean="0"/>
              <a:t>أدوات التحريك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1308678"/>
            <a:ext cx="6825787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ar-QA" sz="3200" b="1" dirty="0" smtClean="0"/>
              <a:t>كيف يمكن تحريك الموظفين نحو تحقيق الأهداف؟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95936" y="2195572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QA" b="1" dirty="0" smtClean="0"/>
              <a:t>الترغيب 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4005064"/>
            <a:ext cx="3276600" cy="20955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8532440" y="2195572"/>
            <a:ext cx="360040" cy="43204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QA" dirty="0" smtClean="0"/>
              <a:t>1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532440" y="2834933"/>
            <a:ext cx="360040" cy="43204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QA" dirty="0" smtClean="0"/>
              <a:t>2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8488738" y="3418964"/>
            <a:ext cx="360040" cy="43204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QA" dirty="0"/>
              <a:t>3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8544245" y="4067780"/>
            <a:ext cx="360040" cy="43204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QA" dirty="0" smtClean="0"/>
              <a:t>4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109" y="4005064"/>
            <a:ext cx="3228975" cy="20955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355976" y="2834933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QA" b="1" dirty="0" smtClean="0"/>
              <a:t>الترهيب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580112" y="35637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QA" b="1" dirty="0" smtClean="0"/>
              <a:t>الإقناع </a:t>
            </a:r>
            <a:endParaRPr lang="en-US" b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802" y="3988501"/>
            <a:ext cx="3276600" cy="213287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580112" y="421179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QA" b="1" dirty="0" smtClean="0"/>
              <a:t>العرض والتقديم والإلقاء </a:t>
            </a:r>
            <a:endParaRPr lang="en-US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304" y="3969037"/>
            <a:ext cx="3352800" cy="211455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544245" y="4715852"/>
            <a:ext cx="360040" cy="43204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QA" dirty="0" smtClean="0"/>
              <a:t>5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580112" y="493187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QA" b="1" dirty="0" smtClean="0"/>
              <a:t>القدوة – العادات السبع كلها للقائد  </a:t>
            </a:r>
            <a:endParaRPr lang="en-US" b="1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0173" y="3988501"/>
            <a:ext cx="3257454" cy="200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90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6" grpId="0" animBg="1"/>
      <p:bldP spid="7" grpId="0" animBg="1"/>
      <p:bldP spid="8" grpId="0" animBg="1"/>
      <p:bldP spid="9" grpId="0" animBg="1"/>
      <p:bldP spid="11" grpId="0"/>
      <p:bldP spid="12" grpId="0"/>
      <p:bldP spid="14" grpId="0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45031" y="870391"/>
            <a:ext cx="2052228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QA" sz="2000" b="1" dirty="0" smtClean="0"/>
              <a:t>قانون </a:t>
            </a:r>
            <a:r>
              <a:rPr lang="ar-QA" sz="2000" b="1" dirty="0" err="1" smtClean="0"/>
              <a:t>بارتو</a:t>
            </a:r>
            <a:r>
              <a:rPr lang="ar-QA" sz="2000" b="1" dirty="0" smtClean="0"/>
              <a:t> 20/80</a:t>
            </a:r>
            <a:endParaRPr lang="ar-QA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13097" y="1375608"/>
            <a:ext cx="4256294" cy="147732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ar-QA" dirty="0" smtClean="0"/>
              <a:t>80% من القرارات تؤدي إلى 80% من الفعالية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ar-QA" dirty="0" smtClean="0"/>
              <a:t>20% من الوقت السبب في 80% من الإنتاج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ar-QA" dirty="0" smtClean="0"/>
              <a:t>20% من العملاء السبب في 80% من المبيعات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ar-QA" dirty="0" smtClean="0"/>
              <a:t>20% من المتبرعين السبب في 80% من التبرعات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ar-QA" dirty="0" smtClean="0"/>
              <a:t>20% من الموظفين السبب في 80% من الانتاج </a:t>
            </a:r>
            <a:endParaRPr lang="ar-QA" dirty="0"/>
          </a:p>
        </p:txBody>
      </p:sp>
      <p:sp>
        <p:nvSpPr>
          <p:cNvPr id="7" name="TextBox 6"/>
          <p:cNvSpPr txBox="1"/>
          <p:nvPr/>
        </p:nvSpPr>
        <p:spPr>
          <a:xfrm>
            <a:off x="6660232" y="2996952"/>
            <a:ext cx="209395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QA" sz="2400" b="1" dirty="0" smtClean="0"/>
              <a:t>قانون </a:t>
            </a:r>
            <a:r>
              <a:rPr lang="ar-QA" sz="2400" b="1" dirty="0" err="1" smtClean="0"/>
              <a:t>وليش</a:t>
            </a:r>
            <a:r>
              <a:rPr lang="ar-QA" sz="2400" b="1" dirty="0" smtClean="0"/>
              <a:t> </a:t>
            </a:r>
            <a:endParaRPr lang="ar-QA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28339" y="3563724"/>
            <a:ext cx="68407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QA" dirty="0" smtClean="0"/>
              <a:t>كل سنة يقسم موظفيه ثلاثة أقسام  20   70   10 </a:t>
            </a:r>
            <a:endParaRPr lang="ar-QA" dirty="0"/>
          </a:p>
        </p:txBody>
      </p:sp>
      <p:sp>
        <p:nvSpPr>
          <p:cNvPr id="9" name="TextBox 8"/>
          <p:cNvSpPr txBox="1"/>
          <p:nvPr/>
        </p:nvSpPr>
        <p:spPr>
          <a:xfrm>
            <a:off x="-540568" y="4077072"/>
            <a:ext cx="857198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QA" dirty="0" smtClean="0"/>
              <a:t>20% تزيد رواتبهم وأحتفظ بها  لأنهم يحققون  80% من الإنتاج </a:t>
            </a:r>
            <a:endParaRPr lang="ar-QA" dirty="0"/>
          </a:p>
        </p:txBody>
      </p:sp>
      <p:sp>
        <p:nvSpPr>
          <p:cNvPr id="10" name="TextBox 9"/>
          <p:cNvSpPr txBox="1"/>
          <p:nvPr/>
        </p:nvSpPr>
        <p:spPr>
          <a:xfrm>
            <a:off x="2839991" y="4639837"/>
            <a:ext cx="521008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QA" dirty="0" smtClean="0"/>
              <a:t>70% عاديين لا يرقوا ولكن زيادة محدودة  في رواتبهم ولكن أدربهم </a:t>
            </a:r>
            <a:endParaRPr lang="ar-QA" dirty="0"/>
          </a:p>
        </p:txBody>
      </p:sp>
      <p:sp>
        <p:nvSpPr>
          <p:cNvPr id="11" name="TextBox 10"/>
          <p:cNvSpPr txBox="1"/>
          <p:nvPr/>
        </p:nvSpPr>
        <p:spPr>
          <a:xfrm>
            <a:off x="6175012" y="5157192"/>
            <a:ext cx="181331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QA" dirty="0" smtClean="0"/>
              <a:t>10% فاشلين أفصلهم </a:t>
            </a:r>
            <a:endParaRPr lang="ar-QA" dirty="0"/>
          </a:p>
        </p:txBody>
      </p:sp>
      <p:sp>
        <p:nvSpPr>
          <p:cNvPr id="12" name="Oval 11"/>
          <p:cNvSpPr/>
          <p:nvPr/>
        </p:nvSpPr>
        <p:spPr>
          <a:xfrm>
            <a:off x="8244408" y="4149080"/>
            <a:ext cx="288032" cy="29732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QA" dirty="0" smtClean="0"/>
              <a:t>1</a:t>
            </a:r>
            <a:endParaRPr lang="ar-QA" dirty="0"/>
          </a:p>
        </p:txBody>
      </p:sp>
      <p:sp>
        <p:nvSpPr>
          <p:cNvPr id="13" name="Oval 12"/>
          <p:cNvSpPr/>
          <p:nvPr/>
        </p:nvSpPr>
        <p:spPr>
          <a:xfrm>
            <a:off x="8252792" y="4711845"/>
            <a:ext cx="288032" cy="29732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QA" dirty="0" smtClean="0"/>
              <a:t>2</a:t>
            </a:r>
            <a:endParaRPr lang="ar-QA" dirty="0"/>
          </a:p>
        </p:txBody>
      </p:sp>
      <p:sp>
        <p:nvSpPr>
          <p:cNvPr id="14" name="Oval 13"/>
          <p:cNvSpPr/>
          <p:nvPr/>
        </p:nvSpPr>
        <p:spPr>
          <a:xfrm>
            <a:off x="8261176" y="5229200"/>
            <a:ext cx="288032" cy="29732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QA" dirty="0" smtClean="0"/>
              <a:t>3</a:t>
            </a:r>
            <a:endParaRPr lang="ar-QA" dirty="0"/>
          </a:p>
        </p:txBody>
      </p:sp>
      <p:sp>
        <p:nvSpPr>
          <p:cNvPr id="16" name="TextBox 15"/>
          <p:cNvSpPr txBox="1"/>
          <p:nvPr/>
        </p:nvSpPr>
        <p:spPr>
          <a:xfrm>
            <a:off x="180025" y="2996952"/>
            <a:ext cx="356540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QA" b="1" dirty="0" smtClean="0"/>
              <a:t>الذين يداوم يوميا  ليسوا بقادة  - </a:t>
            </a:r>
            <a:r>
              <a:rPr lang="ar-QA" b="1" dirty="0"/>
              <a:t>هنري فورد </a:t>
            </a:r>
          </a:p>
        </p:txBody>
      </p:sp>
    </p:spTree>
    <p:extLst>
      <p:ext uri="{BB962C8B-B14F-4D97-AF65-F5344CB8AC3E}">
        <p14:creationId xmlns:p14="http://schemas.microsoft.com/office/powerpoint/2010/main" val="163172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540680" name="Text Box 8"/>
          <p:cNvSpPr txBox="1">
            <a:spLocks noChangeArrowheads="1"/>
          </p:cNvSpPr>
          <p:nvPr/>
        </p:nvSpPr>
        <p:spPr bwMode="auto">
          <a:xfrm>
            <a:off x="5008563" y="2387500"/>
            <a:ext cx="31797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ar-QA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Simplified Arabic" pitchFamily="2" charset="-78"/>
              </a:rPr>
              <a:t>لأنه </a:t>
            </a:r>
            <a:r>
              <a:rPr lang="ar-SA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Simplified Arabic" pitchFamily="2" charset="-78"/>
              </a:rPr>
              <a:t>المس</a:t>
            </a:r>
            <a:r>
              <a:rPr lang="ar-QA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Simplified Arabic" pitchFamily="2" charset="-78"/>
              </a:rPr>
              <a:t>ئ</a:t>
            </a:r>
            <a:r>
              <a:rPr lang="ar-SA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Simplified Arabic" pitchFamily="2" charset="-78"/>
              </a:rPr>
              <a:t>ول عن؟</a:t>
            </a: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Simplified Arabic" pitchFamily="2" charset="-78"/>
            </a:endParaRPr>
          </a:p>
        </p:txBody>
      </p:sp>
      <p:sp>
        <p:nvSpPr>
          <p:cNvPr id="540681" name="Text Box 9"/>
          <p:cNvSpPr txBox="1">
            <a:spLocks noChangeArrowheads="1"/>
          </p:cNvSpPr>
          <p:nvPr/>
        </p:nvSpPr>
        <p:spPr bwMode="auto">
          <a:xfrm>
            <a:off x="900113" y="3251100"/>
            <a:ext cx="71628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Clr>
                <a:srgbClr val="663300"/>
              </a:buClr>
              <a:buFont typeface="Wingdings" pitchFamily="2" charset="2"/>
              <a:buChar char="ü"/>
              <a:defRPr/>
            </a:pPr>
            <a:r>
              <a:rPr lang="ar-SA" sz="3200" b="1" dirty="0">
                <a:latin typeface="Times New Roman" pitchFamily="18" charset="0"/>
                <a:cs typeface="Simplified Arabic" pitchFamily="2" charset="-78"/>
              </a:rPr>
              <a:t>   </a:t>
            </a:r>
            <a:r>
              <a:rPr lang="ar-SA" sz="2400" b="1" dirty="0">
                <a:latin typeface="Times New Roman" pitchFamily="18" charset="0"/>
                <a:cs typeface="Simplified Arabic" pitchFamily="2" charset="-78"/>
              </a:rPr>
              <a:t>اختيار </a:t>
            </a:r>
            <a:r>
              <a:rPr lang="ar-AE" sz="2400" b="1" dirty="0">
                <a:latin typeface="Times New Roman" pitchFamily="18" charset="0"/>
                <a:cs typeface="Simplified Arabic" pitchFamily="2" charset="-78"/>
              </a:rPr>
              <a:t>الموظفين</a:t>
            </a:r>
            <a:r>
              <a:rPr lang="ar-SA" sz="2400" b="1" dirty="0">
                <a:latin typeface="Times New Roman" pitchFamily="18" charset="0"/>
                <a:cs typeface="Simplified Arabic" pitchFamily="2" charset="-78"/>
              </a:rPr>
              <a:t> وتدريبهم وتعويضهم وتحفيزهم والاعتراف</a:t>
            </a:r>
            <a:endParaRPr lang="en-US" sz="2400" b="1" dirty="0">
              <a:latin typeface="Times New Roman" pitchFamily="18" charset="0"/>
              <a:cs typeface="Simplified Arabic" pitchFamily="2" charset="-78"/>
            </a:endParaRPr>
          </a:p>
          <a:p>
            <a:pPr eaLnBrk="0" hangingPunct="0">
              <a:buClr>
                <a:srgbClr val="663300"/>
              </a:buClr>
              <a:buFont typeface="Wingdings" pitchFamily="2" charset="2"/>
              <a:buChar char="ü"/>
              <a:defRPr/>
            </a:pPr>
            <a:r>
              <a:rPr lang="ar-SA" sz="2400" b="1" dirty="0">
                <a:latin typeface="Times New Roman" pitchFamily="18" charset="0"/>
                <a:cs typeface="Simplified Arabic" pitchFamily="2" charset="-78"/>
              </a:rPr>
              <a:t>       بأعمالهم المتميزة</a:t>
            </a:r>
            <a:endParaRPr lang="en-US" sz="2400" b="1" dirty="0">
              <a:latin typeface="Times New Roman" pitchFamily="18" charset="0"/>
              <a:cs typeface="Simplified Arabic" pitchFamily="2" charset="-78"/>
            </a:endParaRPr>
          </a:p>
          <a:p>
            <a:pPr eaLnBrk="0" hangingPunct="0">
              <a:buClr>
                <a:srgbClr val="663300"/>
              </a:buClr>
              <a:buFont typeface="Wingdings" pitchFamily="2" charset="2"/>
              <a:buChar char="ü"/>
              <a:defRPr/>
            </a:pPr>
            <a:r>
              <a:rPr lang="ar-SA" sz="2400" b="1" dirty="0">
                <a:latin typeface="Times New Roman" pitchFamily="18" charset="0"/>
                <a:cs typeface="Simplified Arabic" pitchFamily="2" charset="-78"/>
              </a:rPr>
              <a:t>   توفير الموارد اللازمة للقيام بالأعمال المختلفة</a:t>
            </a:r>
            <a:endParaRPr lang="en-US" sz="2400" b="1" dirty="0">
              <a:latin typeface="Times New Roman" pitchFamily="18" charset="0"/>
              <a:cs typeface="Simplified Arabic" pitchFamily="2" charset="-78"/>
            </a:endParaRPr>
          </a:p>
          <a:p>
            <a:pPr eaLnBrk="0" hangingPunct="0">
              <a:buClr>
                <a:srgbClr val="663300"/>
              </a:buClr>
              <a:buFont typeface="Wingdings" pitchFamily="2" charset="2"/>
              <a:buChar char="ü"/>
              <a:defRPr/>
            </a:pPr>
            <a:r>
              <a:rPr lang="ar-SA" sz="2400" b="1" dirty="0">
                <a:latin typeface="Times New Roman" pitchFamily="18" charset="0"/>
                <a:cs typeface="Simplified Arabic" pitchFamily="2" charset="-78"/>
              </a:rPr>
              <a:t>   تحديد تفاصيل العمليات والإجراءات اللازمة</a:t>
            </a:r>
            <a:endParaRPr lang="en-US" sz="2400" b="1" dirty="0">
              <a:latin typeface="Times New Roman" pitchFamily="18" charset="0"/>
              <a:cs typeface="Simplified Arabic" pitchFamily="2" charset="-78"/>
            </a:endParaRPr>
          </a:p>
          <a:p>
            <a:pPr eaLnBrk="0" hangingPunct="0">
              <a:buClr>
                <a:srgbClr val="663300"/>
              </a:buClr>
              <a:buFont typeface="Wingdings" pitchFamily="2" charset="2"/>
              <a:buChar char="ü"/>
              <a:defRPr/>
            </a:pPr>
            <a:r>
              <a:rPr lang="ar-SA" sz="2400" b="1" dirty="0">
                <a:latin typeface="Times New Roman" pitchFamily="18" charset="0"/>
                <a:cs typeface="Simplified Arabic" pitchFamily="2" charset="-78"/>
              </a:rPr>
              <a:t>   تهيئة البيئة الصحية للعمل</a:t>
            </a:r>
            <a:endParaRPr lang="en-US" sz="2400" b="1" dirty="0">
              <a:latin typeface="Times New Roman" pitchFamily="18" charset="0"/>
              <a:cs typeface="Simplified Arabic" pitchFamily="2" charset="-78"/>
            </a:endParaRPr>
          </a:p>
          <a:p>
            <a:pPr eaLnBrk="0" hangingPunct="0">
              <a:buClr>
                <a:srgbClr val="663300"/>
              </a:buClr>
              <a:buFont typeface="Wingdings" pitchFamily="2" charset="2"/>
              <a:buChar char="ü"/>
              <a:defRPr/>
            </a:pPr>
            <a:r>
              <a:rPr lang="ar-SA" sz="2400" b="1" dirty="0">
                <a:latin typeface="Times New Roman" pitchFamily="18" charset="0"/>
                <a:cs typeface="Simplified Arabic" pitchFamily="2" charset="-78"/>
              </a:rPr>
              <a:t>   توفير المعلومات ال</a:t>
            </a:r>
            <a:r>
              <a:rPr lang="ar-AE" sz="2400" b="1" dirty="0">
                <a:latin typeface="Times New Roman" pitchFamily="18" charset="0"/>
                <a:cs typeface="Simplified Arabic" pitchFamily="2" charset="-78"/>
              </a:rPr>
              <a:t>ل</a:t>
            </a:r>
            <a:r>
              <a:rPr lang="ar-SA" sz="2400" b="1" dirty="0">
                <a:latin typeface="Times New Roman" pitchFamily="18" charset="0"/>
                <a:cs typeface="Simplified Arabic" pitchFamily="2" charset="-78"/>
              </a:rPr>
              <a:t>ازم</a:t>
            </a:r>
            <a:r>
              <a:rPr lang="ar-AE" sz="2400" b="1" dirty="0">
                <a:latin typeface="Times New Roman" pitchFamily="18" charset="0"/>
                <a:cs typeface="Simplified Arabic" pitchFamily="2" charset="-78"/>
              </a:rPr>
              <a:t>ة</a:t>
            </a:r>
            <a:r>
              <a:rPr lang="ar-SA" sz="2400" b="1" dirty="0">
                <a:latin typeface="Times New Roman" pitchFamily="18" charset="0"/>
                <a:cs typeface="Simplified Arabic" pitchFamily="2" charset="-78"/>
              </a:rPr>
              <a:t> عند الطلب</a:t>
            </a:r>
          </a:p>
          <a:p>
            <a:pPr eaLnBrk="0" hangingPunct="0">
              <a:buClr>
                <a:srgbClr val="663300"/>
              </a:buClr>
              <a:buFont typeface="Wingdings" pitchFamily="2" charset="2"/>
              <a:buChar char="ü"/>
              <a:defRPr/>
            </a:pPr>
            <a:r>
              <a:rPr lang="ar-SA" sz="2400" b="1" dirty="0">
                <a:latin typeface="Times New Roman" pitchFamily="18" charset="0"/>
                <a:cs typeface="Simplified Arabic" pitchFamily="2" charset="-78"/>
              </a:rPr>
              <a:t>  بناء روح الفريق والتعاون الضرورى للنجاح</a:t>
            </a:r>
            <a:endParaRPr lang="en-US" sz="2400" b="1" dirty="0">
              <a:latin typeface="Times New Roman" pitchFamily="18" charset="0"/>
              <a:cs typeface="Simplified Arabic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3555" y="1289178"/>
            <a:ext cx="8568952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QA" sz="2800" b="1" dirty="0"/>
              <a:t>90% من الأخطاء في العمل مسئولية القائد وليس الموظفين. لماذا ؟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0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40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680" grpId="0"/>
      <p:bldP spid="5406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pic>
        <p:nvPicPr>
          <p:cNvPr id="47111" name="Picture 7" descr="http://www.womenpr.com/site/images/stories/leadershi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5" y="1594766"/>
            <a:ext cx="4200525" cy="5263233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7" name="TextBox 6"/>
          <p:cNvSpPr txBox="1"/>
          <p:nvPr/>
        </p:nvSpPr>
        <p:spPr>
          <a:xfrm>
            <a:off x="2555776" y="693462"/>
            <a:ext cx="4714908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>
              <a:defRPr/>
            </a:pPr>
            <a:r>
              <a:rPr lang="ar-QA" sz="3200" b="1" dirty="0" smtClean="0">
                <a:solidFill>
                  <a:prstClr val="white"/>
                </a:solidFill>
              </a:rPr>
              <a:t>مهارة </a:t>
            </a:r>
            <a:r>
              <a:rPr lang="ar-EG" sz="3200" b="1" dirty="0" smtClean="0">
                <a:solidFill>
                  <a:prstClr val="white"/>
                </a:solidFill>
              </a:rPr>
              <a:t>فرق </a:t>
            </a:r>
            <a:r>
              <a:rPr lang="ar-EG" sz="3200" b="1" dirty="0">
                <a:solidFill>
                  <a:prstClr val="white"/>
                </a:solidFill>
              </a:rPr>
              <a:t>العمل والأداء الجماعى </a:t>
            </a:r>
            <a:endParaRPr lang="ar-QA" sz="3200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15140" y="1910796"/>
            <a:ext cx="2071702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1">
            <a:spAutoFit/>
          </a:bodyPr>
          <a:lstStyle/>
          <a:p>
            <a:pPr>
              <a:defRPr/>
            </a:pPr>
            <a:r>
              <a:rPr lang="ar-QA" sz="2800" b="1" dirty="0">
                <a:solidFill>
                  <a:prstClr val="black"/>
                </a:solidFill>
              </a:rPr>
              <a:t>ما هو </a:t>
            </a:r>
            <a:r>
              <a:rPr lang="ar-EG" sz="2800" b="1" dirty="0">
                <a:solidFill>
                  <a:prstClr val="black"/>
                </a:solidFill>
              </a:rPr>
              <a:t>الفريق </a:t>
            </a:r>
            <a:r>
              <a:rPr lang="ar-QA" sz="2800" b="1" dirty="0">
                <a:solidFill>
                  <a:prstClr val="black"/>
                </a:solidFill>
              </a:rPr>
              <a:t>؟</a:t>
            </a:r>
            <a:r>
              <a:rPr lang="ar-EG" sz="2800" b="1" dirty="0">
                <a:solidFill>
                  <a:prstClr val="black"/>
                </a:solidFill>
              </a:rPr>
              <a:t> </a:t>
            </a:r>
            <a:endParaRPr lang="ar-QA" sz="28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6248" y="2482300"/>
            <a:ext cx="4572032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1">
            <a:spAutoFit/>
          </a:bodyPr>
          <a:lstStyle/>
          <a:p>
            <a:pPr>
              <a:defRPr/>
            </a:pPr>
            <a:r>
              <a:rPr lang="ar-EG" sz="2800" b="1" dirty="0">
                <a:solidFill>
                  <a:prstClr val="white"/>
                </a:solidFill>
              </a:rPr>
              <a:t>هو وسيلة لتمكين الأفراد من العمل الجماعى</a:t>
            </a:r>
            <a:r>
              <a:rPr lang="ar-QA" sz="2800" b="1" dirty="0">
                <a:solidFill>
                  <a:prstClr val="white"/>
                </a:solidFill>
              </a:rPr>
              <a:t> </a:t>
            </a:r>
            <a:r>
              <a:rPr lang="ar-EG" sz="2800" b="1" dirty="0">
                <a:solidFill>
                  <a:prstClr val="white"/>
                </a:solidFill>
              </a:rPr>
              <a:t>المنسجم كوحدة متجانسة 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0562" y="5066020"/>
            <a:ext cx="4429156" cy="52322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1">
            <a:spAutoFit/>
          </a:bodyPr>
          <a:lstStyle/>
          <a:p>
            <a:pPr>
              <a:defRPr/>
            </a:pPr>
            <a:r>
              <a:rPr lang="ar-EG" sz="2800" b="1" dirty="0">
                <a:solidFill>
                  <a:prstClr val="black"/>
                </a:solidFill>
              </a:rPr>
              <a:t>تذكر : </a:t>
            </a:r>
            <a:r>
              <a:rPr lang="ar-QA" sz="2800" b="1" dirty="0">
                <a:solidFill>
                  <a:prstClr val="black"/>
                </a:solidFill>
              </a:rPr>
              <a:t>نصف عقلك عند أخيك 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92080" y="3897510"/>
            <a:ext cx="356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QA" sz="2800" b="1" dirty="0">
                <a:solidFill>
                  <a:prstClr val="black"/>
                </a:solidFill>
              </a:rPr>
              <a:t>كيفية تشكيل فرق العمل </a:t>
            </a:r>
            <a:endParaRPr lang="en-US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8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471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71600" y="692696"/>
            <a:ext cx="6229926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ar-EG" sz="3600" b="1" dirty="0">
                <a:solidFill>
                  <a:prstClr val="white"/>
                </a:solidFill>
              </a:rPr>
              <a:t>المهام الملقاة على عاتق أعضاء الفريق</a:t>
            </a:r>
            <a:endParaRPr lang="ar-QA" sz="3600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2875" y="1643063"/>
            <a:ext cx="85725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ar-EG" sz="2800" b="1" dirty="0" smtClean="0">
                <a:solidFill>
                  <a:prstClr val="black"/>
                </a:solidFill>
              </a:rPr>
              <a:t>التحاور والتشاور المستمر للوصول إلى الأهداف 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ar-EG" sz="2800" b="1" dirty="0" smtClean="0">
                <a:solidFill>
                  <a:prstClr val="black"/>
                </a:solidFill>
              </a:rPr>
              <a:t> تقرير المعايير والأسس الخاصة بأداء الأعمال 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ar-EG" sz="2800" b="1" dirty="0" smtClean="0">
                <a:solidFill>
                  <a:prstClr val="black"/>
                </a:solidFill>
              </a:rPr>
              <a:t> التوصل </a:t>
            </a:r>
            <a:r>
              <a:rPr lang="ar-EG" sz="2800" b="1" dirty="0" err="1" smtClean="0">
                <a:solidFill>
                  <a:prstClr val="black"/>
                </a:solidFill>
              </a:rPr>
              <a:t>الجماعى</a:t>
            </a:r>
            <a:r>
              <a:rPr lang="ar-EG" sz="2800" b="1" dirty="0" smtClean="0">
                <a:solidFill>
                  <a:prstClr val="black"/>
                </a:solidFill>
              </a:rPr>
              <a:t> إلى أفضل الطرق والأساليب لتحقيق الأهداف والالتزام بها تماماً 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ar-EG" sz="2800" b="1" dirty="0" smtClean="0">
                <a:solidFill>
                  <a:prstClr val="black"/>
                </a:solidFill>
              </a:rPr>
              <a:t>الالتزام الكامل بجداول وتوقيتات العمل 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ar-EG" sz="2800" b="1" dirty="0" smtClean="0">
                <a:solidFill>
                  <a:prstClr val="black"/>
                </a:solidFill>
              </a:rPr>
              <a:t> التقييم </a:t>
            </a:r>
            <a:r>
              <a:rPr lang="ar-EG" sz="2800" b="1" dirty="0" err="1" smtClean="0">
                <a:solidFill>
                  <a:prstClr val="black"/>
                </a:solidFill>
              </a:rPr>
              <a:t>الجماعى</a:t>
            </a:r>
            <a:r>
              <a:rPr lang="ar-EG" sz="2800" b="1" dirty="0" smtClean="0">
                <a:solidFill>
                  <a:prstClr val="black"/>
                </a:solidFill>
              </a:rPr>
              <a:t> </a:t>
            </a:r>
            <a:r>
              <a:rPr lang="ar-EG" sz="2800" b="1" dirty="0" err="1" smtClean="0">
                <a:solidFill>
                  <a:prstClr val="black"/>
                </a:solidFill>
              </a:rPr>
              <a:t>الموضوعى</a:t>
            </a:r>
            <a:r>
              <a:rPr lang="ar-EG" sz="2800" b="1" dirty="0" smtClean="0">
                <a:solidFill>
                  <a:prstClr val="black"/>
                </a:solidFill>
              </a:rPr>
              <a:t> لإنجازات الفريق </a:t>
            </a:r>
          </a:p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ar-EG" sz="2800" b="1" dirty="0" smtClean="0">
                <a:solidFill>
                  <a:prstClr val="black"/>
                </a:solidFill>
              </a:rPr>
              <a:t>التصحيح </a:t>
            </a:r>
            <a:r>
              <a:rPr lang="ar-EG" sz="2800" b="1" dirty="0" err="1" smtClean="0">
                <a:solidFill>
                  <a:prstClr val="black"/>
                </a:solidFill>
              </a:rPr>
              <a:t>الذاتى</a:t>
            </a:r>
            <a:r>
              <a:rPr lang="ar-EG" sz="2800" b="1" dirty="0" smtClean="0">
                <a:solidFill>
                  <a:prstClr val="black"/>
                </a:solidFill>
              </a:rPr>
              <a:t> للمسارات </a:t>
            </a:r>
            <a:endParaRPr lang="en-US" sz="28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48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4" name="Rectangle 15"/>
          <p:cNvSpPr/>
          <p:nvPr/>
        </p:nvSpPr>
        <p:spPr>
          <a:xfrm>
            <a:off x="0" y="6610350"/>
            <a:ext cx="9144000" cy="24765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3251" name="Text Placeholder 9"/>
          <p:cNvSpPr txBox="1">
            <a:spLocks/>
          </p:cNvSpPr>
          <p:nvPr/>
        </p:nvSpPr>
        <p:spPr bwMode="auto">
          <a:xfrm>
            <a:off x="130175" y="6616700"/>
            <a:ext cx="72866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9pPr>
          </a:lstStyle>
          <a:p>
            <a:pPr algn="l" rtl="0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fld id="{D61FCDA9-077D-4924-A816-0E0C8EFB995B}" type="slidenum">
              <a:rPr lang="ar-SA" sz="1000">
                <a:solidFill>
                  <a:srgbClr val="FFFFFF"/>
                </a:solidFill>
                <a:latin typeface="Arial" pitchFamily="34" charset="0"/>
              </a:rPr>
              <a:pPr algn="l" rtl="0">
                <a:lnSpc>
                  <a:spcPct val="90000"/>
                </a:lnSpc>
                <a:spcBef>
                  <a:spcPct val="20000"/>
                </a:spcBef>
                <a:buFont typeface="Arial" pitchFamily="34" charset="0"/>
                <a:buNone/>
              </a:pPr>
              <a:t>9</a:t>
            </a:fld>
            <a:r>
              <a:rPr lang="en-US" sz="1000">
                <a:solidFill>
                  <a:srgbClr val="FFFFFF"/>
                </a:solidFill>
                <a:latin typeface="Arial" pitchFamily="34" charset="0"/>
              </a:rPr>
              <a:t> | Program Name or Ancillary Text</a:t>
            </a:r>
          </a:p>
        </p:txBody>
      </p:sp>
      <p:sp>
        <p:nvSpPr>
          <p:cNvPr id="53252" name="Text Placeholder 9"/>
          <p:cNvSpPr txBox="1">
            <a:spLocks/>
          </p:cNvSpPr>
          <p:nvPr/>
        </p:nvSpPr>
        <p:spPr bwMode="auto">
          <a:xfrm>
            <a:off x="5476875" y="6616700"/>
            <a:ext cx="36671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5pPr>
            <a:lvl6pPr marL="25146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6pPr>
            <a:lvl7pPr marL="29718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7pPr>
            <a:lvl8pPr marL="3429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8pPr>
            <a:lvl9pPr marL="3886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  <a:cs typeface="Arial" pitchFamily="34" charset="0"/>
              </a:defRPr>
            </a:lvl9pPr>
          </a:lstStyle>
          <a:p>
            <a:pPr algn="l" rtl="0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sz="1000">
                <a:solidFill>
                  <a:srgbClr val="FFFFFF"/>
                </a:solidFill>
                <a:latin typeface="Arial" pitchFamily="34" charset="0"/>
              </a:rPr>
              <a:t>eere.energy.gov</a:t>
            </a:r>
          </a:p>
        </p:txBody>
      </p:sp>
      <p:sp>
        <p:nvSpPr>
          <p:cNvPr id="7" name="Rectangle 7"/>
          <p:cNvSpPr/>
          <p:nvPr/>
        </p:nvSpPr>
        <p:spPr>
          <a:xfrm>
            <a:off x="0" y="6456363"/>
            <a:ext cx="9144000" cy="40163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 flipH="1" flipV="1">
            <a:off x="0" y="1341438"/>
            <a:ext cx="3455988" cy="106362"/>
          </a:xfrm>
          <a:prstGeom prst="rect">
            <a:avLst/>
          </a:prstGeom>
          <a:solidFill>
            <a:srgbClr val="00A4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 flipH="1" flipV="1">
            <a:off x="3419475" y="1341438"/>
            <a:ext cx="2451100" cy="106362"/>
          </a:xfrm>
          <a:prstGeom prst="rect">
            <a:avLst/>
          </a:prstGeom>
          <a:solidFill>
            <a:srgbClr val="FFD2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 flipH="1" flipV="1">
            <a:off x="5870575" y="1341438"/>
            <a:ext cx="3309938" cy="106362"/>
          </a:xfrm>
          <a:prstGeom prst="rect">
            <a:avLst/>
          </a:prstGeom>
          <a:solidFill>
            <a:srgbClr val="6A73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algn="ctr" defTabSz="457200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>
            <a:off x="2159418" y="3390317"/>
            <a:ext cx="5222875" cy="10810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0066"/>
              </a:gs>
              <a:gs pos="50000">
                <a:srgbClr val="065B98"/>
              </a:gs>
              <a:gs pos="100000">
                <a:srgbClr val="000066"/>
              </a:gs>
            </a:gsLst>
            <a:lin ang="0" scaled="1"/>
          </a:gradFill>
          <a:ln w="28575" algn="ctr">
            <a:solidFill>
              <a:srgbClr val="000066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anchor="ctr"/>
          <a:lstStyle/>
          <a:p>
            <a:pPr algn="ctr" rtl="0"/>
            <a:r>
              <a:rPr lang="ar-SA" sz="2400">
                <a:solidFill>
                  <a:prstClr val="white"/>
                </a:solidFill>
                <a:latin typeface="Lucida Sans Unicode" pitchFamily="34" charset="0"/>
              </a:rPr>
              <a:t>النتائج النهائية للأنشطة ... ما يجب إنجازه ... ماذا؟</a:t>
            </a:r>
            <a:endParaRPr lang="en-US" sz="2400">
              <a:solidFill>
                <a:prstClr val="white"/>
              </a:solidFill>
              <a:latin typeface="Lucida Sans Unicode" pitchFamily="34" charset="0"/>
            </a:endParaRPr>
          </a:p>
          <a:p>
            <a:pPr algn="ctr" rtl="0"/>
            <a:endParaRPr lang="en-US" sz="2400">
              <a:solidFill>
                <a:prstClr val="white"/>
              </a:solidFill>
              <a:latin typeface="Lucida Sans Unicode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766366" y="2132856"/>
            <a:ext cx="4542929" cy="7200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0" hangingPunct="0">
              <a:defRPr/>
            </a:pPr>
            <a:r>
              <a:rPr lang="ar-QA" sz="2400" b="1" dirty="0">
                <a:solidFill>
                  <a:prstClr val="white"/>
                </a:solidFill>
              </a:rPr>
              <a:t>الأهداف </a:t>
            </a:r>
            <a:r>
              <a:rPr lang="en-US" sz="2400" b="1" dirty="0" smtClean="0">
                <a:solidFill>
                  <a:prstClr val="white"/>
                </a:solidFill>
              </a:rPr>
              <a:t>Objectives </a:t>
            </a:r>
            <a:endParaRPr lang="ar-QA" sz="2400" b="1" dirty="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94906" y="680294"/>
            <a:ext cx="356393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QA" sz="2800" b="1" dirty="0" smtClean="0"/>
              <a:t>مهارة تحديد الأهداف </a:t>
            </a:r>
            <a:endParaRPr lang="ar-QA" sz="2800" b="1" dirty="0"/>
          </a:p>
        </p:txBody>
      </p:sp>
    </p:spTree>
    <p:extLst>
      <p:ext uri="{BB962C8B-B14F-4D97-AF65-F5344CB8AC3E}">
        <p14:creationId xmlns:p14="http://schemas.microsoft.com/office/powerpoint/2010/main" val="271753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5943</TotalTime>
  <Words>1395</Words>
  <Application>Microsoft Office PowerPoint</Application>
  <PresentationFormat>On-screen Show (4:3)</PresentationFormat>
  <Paragraphs>310</Paragraphs>
  <Slides>31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19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54" baseType="lpstr">
      <vt:lpstr>宋体</vt:lpstr>
      <vt:lpstr>AL-Mateen</vt:lpstr>
      <vt:lpstr>AL-Mohanad</vt:lpstr>
      <vt:lpstr>Arial</vt:lpstr>
      <vt:lpstr>Arial Black</vt:lpstr>
      <vt:lpstr>Calibri</vt:lpstr>
      <vt:lpstr>Franklin Gothic Book</vt:lpstr>
      <vt:lpstr>隶书</vt:lpstr>
      <vt:lpstr>Lucida Sans Unicode</vt:lpstr>
      <vt:lpstr>Majalla UI</vt:lpstr>
      <vt:lpstr>Simplified Arabic</vt:lpstr>
      <vt:lpstr>Tahoma</vt:lpstr>
      <vt:lpstr>Times New Roman</vt:lpstr>
      <vt:lpstr>Times New Roman (Arabic)</vt:lpstr>
      <vt:lpstr>Traditional Arabic</vt:lpstr>
      <vt:lpstr>Verdana</vt:lpstr>
      <vt:lpstr>Wingdings</vt:lpstr>
      <vt:lpstr>Wingdings 2</vt:lpstr>
      <vt:lpstr>Wingdings 3</vt:lpstr>
      <vt:lpstr>Concourse</vt:lpstr>
      <vt:lpstr>1_Office Theme</vt:lpstr>
      <vt:lpstr>Clarity</vt:lpstr>
      <vt:lpstr>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الخطوات العلمية لحل المشكلات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abdo mohamed</cp:lastModifiedBy>
  <cp:revision>246</cp:revision>
  <dcterms:created xsi:type="dcterms:W3CDTF">2012-09-28T05:24:19Z</dcterms:created>
  <dcterms:modified xsi:type="dcterms:W3CDTF">2016-09-09T06:20:37Z</dcterms:modified>
</cp:coreProperties>
</file>