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886" r:id="rId2"/>
    <p:sldMasterId id="2147483898" r:id="rId3"/>
  </p:sldMasterIdLst>
  <p:notesMasterIdLst>
    <p:notesMasterId r:id="rId30"/>
  </p:notesMasterIdLst>
  <p:sldIdLst>
    <p:sldId id="256" r:id="rId4"/>
    <p:sldId id="305" r:id="rId5"/>
    <p:sldId id="295" r:id="rId6"/>
    <p:sldId id="292" r:id="rId7"/>
    <p:sldId id="264" r:id="rId8"/>
    <p:sldId id="277" r:id="rId9"/>
    <p:sldId id="298" r:id="rId10"/>
    <p:sldId id="310" r:id="rId11"/>
    <p:sldId id="285" r:id="rId12"/>
    <p:sldId id="299" r:id="rId13"/>
    <p:sldId id="306" r:id="rId14"/>
    <p:sldId id="320" r:id="rId15"/>
    <p:sldId id="319" r:id="rId16"/>
    <p:sldId id="266" r:id="rId17"/>
    <p:sldId id="267" r:id="rId18"/>
    <p:sldId id="268" r:id="rId19"/>
    <p:sldId id="272" r:id="rId20"/>
    <p:sldId id="297" r:id="rId21"/>
    <p:sldId id="302" r:id="rId22"/>
    <p:sldId id="303" r:id="rId23"/>
    <p:sldId id="304" r:id="rId24"/>
    <p:sldId id="291" r:id="rId25"/>
    <p:sldId id="289" r:id="rId26"/>
    <p:sldId id="290" r:id="rId27"/>
    <p:sldId id="296" r:id="rId28"/>
    <p:sldId id="301" r:id="rId29"/>
  </p:sldIdLst>
  <p:sldSz cx="9144000" cy="6858000" type="screen4x3"/>
  <p:notesSz cx="6858000" cy="9144000"/>
  <p:defaultTextStyle>
    <a:defPPr>
      <a:defRPr lang="ar-Q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99" d="100"/>
          <a:sy n="99" d="100"/>
        </p:scale>
        <p:origin x="126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70467D-6BBC-4B46-9AA6-7A2C0C7526D5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Q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fld id="{6524C345-B25E-466A-A8F5-B9723124BBD4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248305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B21205-FD4C-48B0-A56B-2C5F081BF89A}" type="slidenum">
              <a:rPr 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286" tIns="45643" rIns="91286" bIns="45643"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2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821130-461D-4F50-B4D4-9F1C46889B19}" type="slidenum">
              <a:rPr 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433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ar-QA" b="1" smtClean="0">
                <a:cs typeface="Simplified Arabic" panose="02020603050405020304" pitchFamily="18" charset="-78"/>
              </a:rPr>
              <a:t>نص المدرب: </a:t>
            </a:r>
            <a:endParaRPr lang="en-US" b="1" smtClean="0">
              <a:cs typeface="Simplified Arabic" panose="02020603050405020304" pitchFamily="18" charset="-7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mtClean="0">
              <a:cs typeface="Simplified Arabic" panose="02020603050405020304" pitchFamily="18" charset="-78"/>
            </a:endParaRPr>
          </a:p>
          <a:p>
            <a:pPr eaLnBrk="1" hangingPunct="1">
              <a:spcBef>
                <a:spcPct val="0"/>
              </a:spcBef>
            </a:pPr>
            <a:r>
              <a:rPr lang="ar-QA" smtClean="0">
                <a:latin typeface="Arial" panose="020B0604020202020204" pitchFamily="34" charset="0"/>
                <a:cs typeface="Simplified Arabic" panose="02020603050405020304" pitchFamily="18" charset="-78"/>
              </a:rPr>
              <a:t>”تقدم هذه الشريحة تعريفاً للمشروع طبقاً لجمعية إدارة المشاريع، و</a:t>
            </a:r>
            <a:r>
              <a:rPr lang="ar-SA" smtClean="0">
                <a:cs typeface="Simplified Arabic" panose="02020603050405020304" pitchFamily="18" charset="-78"/>
              </a:rPr>
              <a:t>هي</a:t>
            </a:r>
            <a:r>
              <a:rPr lang="ar-QA" smtClean="0">
                <a:cs typeface="Simplified Arabic" panose="02020603050405020304" pitchFamily="18" charset="-78"/>
              </a:rPr>
              <a:t> منظمة دولية تستحدث وتنشر المصطلحات الشائعة </a:t>
            </a:r>
            <a:r>
              <a:rPr lang="ar-SA" smtClean="0">
                <a:cs typeface="Simplified Arabic" panose="02020603050405020304" pitchFamily="18" charset="-78"/>
              </a:rPr>
              <a:t>في </a:t>
            </a:r>
            <a:r>
              <a:rPr lang="ar-QA" smtClean="0">
                <a:cs typeface="Simplified Arabic" panose="02020603050405020304" pitchFamily="18" charset="-78"/>
              </a:rPr>
              <a:t> إدارة المشاريع للممارسين </a:t>
            </a:r>
            <a:r>
              <a:rPr lang="ar-SA" smtClean="0">
                <a:cs typeface="Simplified Arabic" panose="02020603050405020304" pitchFamily="18" charset="-78"/>
              </a:rPr>
              <a:t>في </a:t>
            </a:r>
            <a:r>
              <a:rPr lang="ar-QA" smtClean="0">
                <a:cs typeface="Simplified Arabic" panose="02020603050405020304" pitchFamily="18" charset="-78"/>
              </a:rPr>
              <a:t> مختلف </a:t>
            </a:r>
            <a:r>
              <a:rPr lang="ar-SA" smtClean="0">
                <a:cs typeface="Simplified Arabic" panose="02020603050405020304" pitchFamily="18" charset="-78"/>
              </a:rPr>
              <a:t>ان</a:t>
            </a:r>
            <a:r>
              <a:rPr lang="ar-QA" smtClean="0">
                <a:cs typeface="Simplified Arabic" panose="02020603050405020304" pitchFamily="18" charset="-78"/>
              </a:rPr>
              <a:t>حاء العالم. والتعريف الت</a:t>
            </a:r>
            <a:r>
              <a:rPr lang="ar-SA" smtClean="0">
                <a:cs typeface="Simplified Arabic" panose="02020603050405020304" pitchFamily="18" charset="-78"/>
              </a:rPr>
              <a:t>إلى</a:t>
            </a:r>
            <a:r>
              <a:rPr lang="ar-QA" smtClean="0">
                <a:cs typeface="Simplified Arabic" panose="02020603050405020304" pitchFamily="18" charset="-78"/>
              </a:rPr>
              <a:t> هو أكثر التعريفات شيوعاً عن المشروع: فالمشروع هو</a:t>
            </a:r>
            <a:r>
              <a:rPr lang="ar-QA" b="1" i="1" smtClean="0">
                <a:cs typeface="Simplified Arabic" panose="02020603050405020304" pitchFamily="18" charset="-78"/>
              </a:rPr>
              <a:t> </a:t>
            </a:r>
            <a:r>
              <a:rPr lang="ar-SA" smtClean="0">
                <a:cs typeface="Simplified Arabic" panose="02020603050405020304" pitchFamily="18" charset="-78"/>
              </a:rPr>
              <a:t>جهود تبذل بصفة مؤقتة لإخراج منتج أو خدمة أو نتيجة فريدة من نوعها</a:t>
            </a:r>
            <a:r>
              <a:rPr lang="ar-QA" smtClean="0">
                <a:cs typeface="Simplified Arabic" panose="02020603050405020304" pitchFamily="18" charset="-78"/>
              </a:rPr>
              <a:t>. وقد وضعت خطوطاً تحت الكلمات الهامة هنا و</a:t>
            </a:r>
            <a:r>
              <a:rPr lang="ar-SA" smtClean="0">
                <a:cs typeface="Simplified Arabic" panose="02020603050405020304" pitchFamily="18" charset="-78"/>
              </a:rPr>
              <a:t>هي</a:t>
            </a:r>
            <a:r>
              <a:rPr lang="ar-QA" smtClean="0">
                <a:cs typeface="Simplified Arabic" panose="02020603050405020304" pitchFamily="18" charset="-78"/>
              </a:rPr>
              <a:t> مؤقت ، وفريد من نوعه ل</a:t>
            </a:r>
            <a:r>
              <a:rPr lang="ar-SA" smtClean="0">
                <a:cs typeface="Simplified Arabic" panose="02020603050405020304" pitchFamily="18" charset="-78"/>
              </a:rPr>
              <a:t>ان</a:t>
            </a:r>
            <a:r>
              <a:rPr lang="ar-QA" smtClean="0">
                <a:cs typeface="Simplified Arabic" panose="02020603050405020304" pitchFamily="18" charset="-78"/>
              </a:rPr>
              <a:t>ها تميز المشروع عن </a:t>
            </a:r>
            <a:r>
              <a:rPr lang="ar-SA" smtClean="0">
                <a:cs typeface="Simplified Arabic" panose="02020603050405020304" pitchFamily="18" charset="-78"/>
              </a:rPr>
              <a:t>ان</a:t>
            </a:r>
            <a:r>
              <a:rPr lang="ar-QA" smtClean="0">
                <a:cs typeface="Simplified Arabic" panose="02020603050405020304" pitchFamily="18" charset="-78"/>
              </a:rPr>
              <a:t>واع العمل الأخرى المعتادة </a:t>
            </a:r>
            <a:r>
              <a:rPr lang="ar-SA" smtClean="0">
                <a:cs typeface="Simplified Arabic" panose="02020603050405020304" pitchFamily="18" charset="-78"/>
              </a:rPr>
              <a:t>التي </a:t>
            </a:r>
            <a:r>
              <a:rPr lang="ar-QA" smtClean="0">
                <a:cs typeface="Simplified Arabic" panose="02020603050405020304" pitchFamily="18" charset="-78"/>
              </a:rPr>
              <a:t> نقوم بها </a:t>
            </a:r>
            <a:r>
              <a:rPr lang="ar-SA" smtClean="0">
                <a:cs typeface="Simplified Arabic" panose="02020603050405020304" pitchFamily="18" charset="-78"/>
              </a:rPr>
              <a:t>في </a:t>
            </a:r>
            <a:r>
              <a:rPr lang="ar-QA" smtClean="0">
                <a:cs typeface="Simplified Arabic" panose="02020603050405020304" pitchFamily="18" charset="-78"/>
              </a:rPr>
              <a:t> المؤسسات ألا و</a:t>
            </a:r>
            <a:r>
              <a:rPr lang="ar-SA" smtClean="0">
                <a:cs typeface="Simplified Arabic" panose="02020603050405020304" pitchFamily="18" charset="-78"/>
              </a:rPr>
              <a:t>هي</a:t>
            </a:r>
            <a:r>
              <a:rPr lang="ar-QA" smtClean="0">
                <a:cs typeface="Simplified Arabic" panose="02020603050405020304" pitchFamily="18" charset="-78"/>
              </a:rPr>
              <a:t> العمليات. والمقصود بكلمة ”مؤقت“ </a:t>
            </a:r>
            <a:r>
              <a:rPr lang="ar-SA" smtClean="0">
                <a:cs typeface="Simplified Arabic" panose="02020603050405020304" pitchFamily="18" charset="-78"/>
              </a:rPr>
              <a:t>ان</a:t>
            </a:r>
            <a:r>
              <a:rPr lang="ar-QA" smtClean="0">
                <a:cs typeface="Simplified Arabic" panose="02020603050405020304" pitchFamily="18" charset="-78"/>
              </a:rPr>
              <a:t> العمل له بداية ونهاية محددة على عكس العمليات اليومية </a:t>
            </a:r>
            <a:r>
              <a:rPr lang="ar-SA" smtClean="0">
                <a:cs typeface="Simplified Arabic" panose="02020603050405020304" pitchFamily="18" charset="-78"/>
              </a:rPr>
              <a:t>التي </a:t>
            </a:r>
            <a:r>
              <a:rPr lang="ar-QA" smtClean="0">
                <a:cs typeface="Simplified Arabic" panose="02020603050405020304" pitchFamily="18" charset="-78"/>
              </a:rPr>
              <a:t> تصف العمل المعتاد يوم بعد يوم وعام بعد عام </a:t>
            </a:r>
            <a:r>
              <a:rPr lang="ar-SA" smtClean="0">
                <a:cs typeface="Simplified Arabic" panose="02020603050405020304" pitchFamily="18" charset="-78"/>
              </a:rPr>
              <a:t>في </a:t>
            </a:r>
            <a:r>
              <a:rPr lang="ar-QA" smtClean="0">
                <a:cs typeface="Simplified Arabic" panose="02020603050405020304" pitchFamily="18" charset="-78"/>
              </a:rPr>
              <a:t> المؤسسة. والمقصود بكلمة ”فريد“ </a:t>
            </a:r>
            <a:r>
              <a:rPr lang="ar-SA" smtClean="0">
                <a:cs typeface="Simplified Arabic" panose="02020603050405020304" pitchFamily="18" charset="-78"/>
              </a:rPr>
              <a:t>ان</a:t>
            </a:r>
            <a:r>
              <a:rPr lang="ar-QA" smtClean="0">
                <a:cs typeface="Simplified Arabic" panose="02020603050405020304" pitchFamily="18" charset="-78"/>
              </a:rPr>
              <a:t> العمل </a:t>
            </a:r>
            <a:r>
              <a:rPr lang="ar-SA" smtClean="0">
                <a:cs typeface="Simplified Arabic" panose="02020603050405020304" pitchFamily="18" charset="-78"/>
              </a:rPr>
              <a:t>في </a:t>
            </a:r>
            <a:r>
              <a:rPr lang="ar-QA" smtClean="0">
                <a:cs typeface="Simplified Arabic" panose="02020603050405020304" pitchFamily="18" charset="-78"/>
              </a:rPr>
              <a:t> المشروع ينتج شيئاً غير عادى، ففريق المشروع </a:t>
            </a:r>
            <a:r>
              <a:rPr lang="ar-SA" smtClean="0">
                <a:cs typeface="Simplified Arabic" panose="02020603050405020304" pitchFamily="18" charset="-78"/>
              </a:rPr>
              <a:t>في </a:t>
            </a:r>
            <a:r>
              <a:rPr lang="ar-QA" smtClean="0">
                <a:cs typeface="Simplified Arabic" panose="02020603050405020304" pitchFamily="18" charset="-78"/>
              </a:rPr>
              <a:t> مصنع سيارات مثلاً لا يقوم بإنتاج سيارة بل يقوم بإعداد تصميم تنظيمى جديد أو برنامج جديد </a:t>
            </a:r>
            <a:r>
              <a:rPr lang="ar-SA" smtClean="0">
                <a:cs typeface="Simplified Arabic" panose="02020603050405020304" pitchFamily="18" charset="-78"/>
              </a:rPr>
              <a:t>في </a:t>
            </a:r>
            <a:r>
              <a:rPr lang="ar-QA" smtClean="0">
                <a:cs typeface="Simplified Arabic" panose="02020603050405020304" pitchFamily="18" charset="-78"/>
              </a:rPr>
              <a:t> حين </a:t>
            </a:r>
            <a:r>
              <a:rPr lang="ar-SA" smtClean="0">
                <a:cs typeface="Simplified Arabic" panose="02020603050405020304" pitchFamily="18" charset="-78"/>
              </a:rPr>
              <a:t>ان</a:t>
            </a:r>
            <a:r>
              <a:rPr lang="ar-QA" smtClean="0">
                <a:cs typeface="Simplified Arabic" panose="02020603050405020304" pitchFamily="18" charset="-78"/>
              </a:rPr>
              <a:t> العاملين </a:t>
            </a:r>
            <a:r>
              <a:rPr lang="ar-SA" smtClean="0">
                <a:cs typeface="Simplified Arabic" panose="02020603050405020304" pitchFamily="18" charset="-78"/>
              </a:rPr>
              <a:t>في </a:t>
            </a:r>
            <a:r>
              <a:rPr lang="ar-QA" smtClean="0">
                <a:cs typeface="Simplified Arabic" panose="02020603050405020304" pitchFamily="18" charset="-78"/>
              </a:rPr>
              <a:t> العمليات اليومية يواصلون أعمالهم على خط تجميع السيارات“ </a:t>
            </a:r>
            <a:r>
              <a:rPr lang="en-US" smtClean="0">
                <a:cs typeface="Simplified Arabic" panose="02020603050405020304" pitchFamily="18" charset="-78"/>
              </a:rPr>
              <a:t> </a:t>
            </a:r>
            <a:r>
              <a:rPr lang="ar-QA" smtClean="0">
                <a:cs typeface="Simplified Arabic" panose="02020603050405020304" pitchFamily="18" charset="-78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ar-QA" smtClean="0">
                <a:cs typeface="Simplified Arabic" panose="02020603050405020304" pitchFamily="18" charset="-78"/>
              </a:rPr>
              <a:t>ويمكن تنظيم العديد من الاعمال المختلفة </a:t>
            </a:r>
            <a:r>
              <a:rPr lang="ar-SA" smtClean="0">
                <a:cs typeface="Simplified Arabic" panose="02020603050405020304" pitchFamily="18" charset="-78"/>
              </a:rPr>
              <a:t>في </a:t>
            </a:r>
            <a:r>
              <a:rPr lang="ar-QA" smtClean="0">
                <a:cs typeface="Simplified Arabic" panose="02020603050405020304" pitchFamily="18" charset="-78"/>
              </a:rPr>
              <a:t> شكل مشاريع، غير </a:t>
            </a:r>
            <a:r>
              <a:rPr lang="ar-SA" smtClean="0">
                <a:cs typeface="Simplified Arabic" panose="02020603050405020304" pitchFamily="18" charset="-78"/>
              </a:rPr>
              <a:t>ان</a:t>
            </a:r>
            <a:r>
              <a:rPr lang="ar-QA" smtClean="0">
                <a:cs typeface="Simplified Arabic" panose="02020603050405020304" pitchFamily="18" charset="-78"/>
              </a:rPr>
              <a:t>ك عندما تفكر </a:t>
            </a:r>
            <a:r>
              <a:rPr lang="ar-SA" smtClean="0">
                <a:cs typeface="Simplified Arabic" panose="02020603050405020304" pitchFamily="18" charset="-78"/>
              </a:rPr>
              <a:t>في </a:t>
            </a:r>
            <a:r>
              <a:rPr lang="ar-QA" smtClean="0">
                <a:cs typeface="Simplified Arabic" panose="02020603050405020304" pitchFamily="18" charset="-78"/>
              </a:rPr>
              <a:t> تنظيم العمل </a:t>
            </a:r>
            <a:r>
              <a:rPr lang="ar-SA" smtClean="0">
                <a:cs typeface="Simplified Arabic" panose="02020603050405020304" pitchFamily="18" charset="-78"/>
              </a:rPr>
              <a:t>في </a:t>
            </a:r>
            <a:r>
              <a:rPr lang="ar-QA" smtClean="0">
                <a:cs typeface="Simplified Arabic" panose="02020603050405020304" pitchFamily="18" charset="-78"/>
              </a:rPr>
              <a:t> شكل مشروع وتدير هذا المشروع وفقاً للممارسات </a:t>
            </a:r>
            <a:r>
              <a:rPr lang="ar-SA" smtClean="0">
                <a:cs typeface="Simplified Arabic" panose="02020603050405020304" pitchFamily="18" charset="-78"/>
              </a:rPr>
              <a:t>التي </a:t>
            </a:r>
            <a:r>
              <a:rPr lang="ar-QA" smtClean="0">
                <a:cs typeface="Simplified Arabic" panose="02020603050405020304" pitchFamily="18" charset="-78"/>
              </a:rPr>
              <a:t> سنقدمها لكم </a:t>
            </a:r>
            <a:r>
              <a:rPr lang="ar-SA" smtClean="0">
                <a:cs typeface="Simplified Arabic" panose="02020603050405020304" pitchFamily="18" charset="-78"/>
              </a:rPr>
              <a:t>في </a:t>
            </a:r>
            <a:r>
              <a:rPr lang="ar-QA" smtClean="0">
                <a:cs typeface="Simplified Arabic" panose="02020603050405020304" pitchFamily="18" charset="-78"/>
              </a:rPr>
              <a:t> هذه الورشة، فإن العمل يجب </a:t>
            </a:r>
            <a:r>
              <a:rPr lang="ar-SA" smtClean="0">
                <a:cs typeface="Simplified Arabic" panose="02020603050405020304" pitchFamily="18" charset="-78"/>
              </a:rPr>
              <a:t>ان</a:t>
            </a:r>
            <a:r>
              <a:rPr lang="ar-QA" smtClean="0">
                <a:cs typeface="Simplified Arabic" panose="02020603050405020304" pitchFamily="18" charset="-78"/>
              </a:rPr>
              <a:t> يكون:</a:t>
            </a:r>
            <a:endParaRPr lang="en-US" smtClean="0">
              <a:cs typeface="Simplified Arabic" panose="02020603050405020304" pitchFamily="18" charset="-78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ar-QA" smtClean="0">
                <a:cs typeface="Simplified Arabic" panose="02020603050405020304" pitchFamily="18" charset="-78"/>
              </a:rPr>
              <a:t> ذو بداية ونهاية محددة حيث </a:t>
            </a:r>
            <a:r>
              <a:rPr lang="ar-SA" smtClean="0">
                <a:cs typeface="Simplified Arabic" panose="02020603050405020304" pitchFamily="18" charset="-78"/>
              </a:rPr>
              <a:t>ان</a:t>
            </a:r>
            <a:r>
              <a:rPr lang="ar-QA" smtClean="0">
                <a:cs typeface="Simplified Arabic" panose="02020603050405020304" pitchFamily="18" charset="-78"/>
              </a:rPr>
              <a:t>ه مؤقت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ar-QA" smtClean="0">
                <a:cs typeface="Simplified Arabic" panose="02020603050405020304" pitchFamily="18" charset="-78"/>
              </a:rPr>
              <a:t> منتج أو خدمة أو نتيجة فريدة من نوعها  </a:t>
            </a:r>
            <a:endParaRPr lang="en-US" smtClean="0"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4861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2992A90-3FA3-42C6-A959-96593FADB52D}" type="slidenum">
              <a:rPr lang="en-US">
                <a:latin typeface="Calibri" panose="020F0502020204030204" pitchFamily="34" charset="0"/>
              </a:rPr>
              <a:pPr eaLnBrk="1" hangingPunct="1"/>
              <a:t>14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86" tIns="45643" rIns="91286" bIns="45643"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013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5433076-E57B-4537-BEBD-EB27375F377D}" type="slidenum">
              <a:rPr lang="en-US">
                <a:latin typeface="Calibri" panose="020F0502020204030204" pitchFamily="34" charset="0"/>
              </a:rPr>
              <a:pPr eaLnBrk="1" hangingPunct="1"/>
              <a:t>15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ar-QA" smtClean="0">
                <a:cs typeface="Simplified Arabic" panose="02020603050405020304" pitchFamily="18" charset="-78"/>
              </a:rPr>
              <a:t>ما </a:t>
            </a:r>
            <a:r>
              <a:rPr lang="ar-SA" smtClean="0">
                <a:cs typeface="Simplified Arabic" panose="02020603050405020304" pitchFamily="18" charset="-78"/>
              </a:rPr>
              <a:t>هي</a:t>
            </a:r>
            <a:r>
              <a:rPr lang="ar-QA" smtClean="0">
                <a:cs typeface="Simplified Arabic" panose="02020603050405020304" pitchFamily="18" charset="-78"/>
              </a:rPr>
              <a:t> إدارة المشاريع؟ </a:t>
            </a:r>
          </a:p>
          <a:p>
            <a:pPr eaLnBrk="1" hangingPunct="1">
              <a:spcBef>
                <a:spcPct val="0"/>
              </a:spcBef>
            </a:pPr>
            <a:endParaRPr lang="ar-QA" smtClean="0">
              <a:cs typeface="Simplified Arabic" panose="02020603050405020304" pitchFamily="18" charset="-78"/>
            </a:endParaRPr>
          </a:p>
          <a:p>
            <a:pPr eaLnBrk="1" hangingPunct="1">
              <a:spcBef>
                <a:spcPct val="0"/>
              </a:spcBef>
            </a:pPr>
            <a:r>
              <a:rPr lang="ar-QA" smtClean="0">
                <a:cs typeface="Simplified Arabic" panose="02020603050405020304" pitchFamily="18" charset="-78"/>
              </a:rPr>
              <a:t>إن عامل البناء، والسباك، والكهربائى يمكنهم بناء مبنى – فلديهم المهارات المطلوبة لهذا العمل.</a:t>
            </a:r>
          </a:p>
          <a:p>
            <a:pPr eaLnBrk="1" hangingPunct="1">
              <a:spcBef>
                <a:spcPct val="0"/>
              </a:spcBef>
            </a:pPr>
            <a:endParaRPr lang="ar-QA" smtClean="0">
              <a:cs typeface="Simplified Arabic" panose="02020603050405020304" pitchFamily="18" charset="-78"/>
            </a:endParaRPr>
          </a:p>
          <a:p>
            <a:pPr eaLnBrk="1" hangingPunct="1">
              <a:spcBef>
                <a:spcPct val="0"/>
              </a:spcBef>
            </a:pPr>
            <a:r>
              <a:rPr lang="ar-QA" smtClean="0">
                <a:cs typeface="Simplified Arabic" panose="02020603050405020304" pitchFamily="18" charset="-78"/>
              </a:rPr>
              <a:t>لماذا يجب إدارة عملهم كمشروع؟ </a:t>
            </a:r>
          </a:p>
          <a:p>
            <a:pPr eaLnBrk="1" hangingPunct="1">
              <a:spcBef>
                <a:spcPct val="0"/>
              </a:spcBef>
            </a:pPr>
            <a:endParaRPr lang="ar-QA" smtClean="0">
              <a:cs typeface="Simplified Arabic" panose="02020603050405020304" pitchFamily="18" charset="-78"/>
            </a:endParaRPr>
          </a:p>
          <a:p>
            <a:pPr eaLnBrk="1" hangingPunct="1">
              <a:spcBef>
                <a:spcPct val="0"/>
              </a:spcBef>
            </a:pPr>
            <a:r>
              <a:rPr lang="ar-QA" smtClean="0">
                <a:cs typeface="Simplified Arabic" panose="02020603050405020304" pitchFamily="18" charset="-78"/>
              </a:rPr>
              <a:t>بسبب المزايا المذكورة عاليه </a:t>
            </a:r>
          </a:p>
        </p:txBody>
      </p:sp>
    </p:spTree>
    <p:extLst>
      <p:ext uri="{BB962C8B-B14F-4D97-AF65-F5344CB8AC3E}">
        <p14:creationId xmlns:p14="http://schemas.microsoft.com/office/powerpoint/2010/main" val="2567155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5764F3F-6068-452E-A0CA-3C42D4EF3C01}" type="slidenum">
              <a:rPr lang="en-US">
                <a:latin typeface="Calibri" panose="020F0502020204030204" pitchFamily="34" charset="0"/>
              </a:rPr>
              <a:pPr eaLnBrk="1" hangingPunct="1"/>
              <a:t>17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01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D2657-B5AA-4979-B5E6-9EFF14EAAEE5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74262-D1D1-4080-84F6-F68081EDAF31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172082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E1EEC-0B4B-479D-99AA-EC1A5D2DC98B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3E95C-5413-44F9-9413-B407554B41E3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72055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172B6-062D-4D89-8953-540124E2DEE1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86FB0-4E04-43AE-8FD7-F83C43CDF4D0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171722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63500"/>
            <a:ext cx="5867400" cy="939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476376"/>
            <a:ext cx="4270131" cy="4619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408" y="1476376"/>
            <a:ext cx="4270131" cy="4619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www.qnpm.gov.qa</a:t>
            </a:r>
          </a:p>
        </p:txBody>
      </p:sp>
    </p:spTree>
    <p:extLst>
      <p:ext uri="{BB962C8B-B14F-4D97-AF65-F5344CB8AC3E}">
        <p14:creationId xmlns:p14="http://schemas.microsoft.com/office/powerpoint/2010/main" val="73631220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Q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ar-QA" noProof="0" smtClean="0"/>
          </a:p>
        </p:txBody>
      </p:sp>
    </p:spTree>
    <p:extLst>
      <p:ext uri="{BB962C8B-B14F-4D97-AF65-F5344CB8AC3E}">
        <p14:creationId xmlns:p14="http://schemas.microsoft.com/office/powerpoint/2010/main" val="1820106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EBD66F-29D9-46B7-82A6-260B70DFDB90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QA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C8E25-ADAF-4009-B7E5-43B91334EEC5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3615076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858A0-BAA1-41E1-9E38-A21A7A6C1D04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EB6EE-3C0D-4D9C-A621-5F98AA1B2E43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1983807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1ACBC6-8601-4026-A26D-11111C08328A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Q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EDD79-2E9B-488A-A344-A871C470C6A3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1514756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9D5A5-EEFB-4E5A-801A-D2242D02BEB6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7FE01-E712-4857-9B92-1F3E8B60FBFD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30744418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6CA0B-8F1C-4FA7-BF1B-CC474C71863B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EFEBE-F69D-42DE-998C-EAB88876A95D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710230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B467F-5119-4DBF-850E-DD3CADDBA179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FF0AD-E79E-4834-AE82-2CB61DC16C2B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415491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8F5F4-814D-48F0-81CB-0D2FAFB55BA7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1C09F2-9985-46CC-B6D8-1E6E6F2E583C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2029917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5BE431-1EB4-4585-B51A-B10CD5455818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QA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B82DD-C3D5-40FD-B196-F22A8D13556A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42236657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10BC0-18F5-476C-B73E-0B1704DCBE27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55E2F-3B67-46AF-A63B-2E11ACE859F9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21645447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79544E-29F4-4C03-A772-C2B1DF40F9C3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QA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FD2E4-C2AE-4FF3-A736-3A288548C449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21669879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6DC9F-95B6-440A-BE63-3431DB6C68FC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91FE2-5F56-40B3-9936-D216D8857AC0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16504991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01B38-6C69-43EF-84D0-550F49761707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5F20D-01A1-4922-A379-942D1C799CBD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9105135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4833489-6013-4056-AC4A-CC2FE7AA126C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ar-QA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20D1E5-7F5D-401C-B53D-0E56FFDADEB7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10516675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2D339-AE8A-4D17-A560-EE7A45305CCF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773E1-9FB7-444C-912D-9FD021D2A1B4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13533633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66DB76-2A1D-43BC-8086-3394449BF80E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Q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FED60-DC29-41BD-A333-E51DD82D56E4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295923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B463AB-F1A6-4B4A-B7B9-7EFCB60843B2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Q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55C3D-019D-4A71-A0D0-8FE63D0C780A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2066332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3C757-D457-405F-A37C-FCCA433B81AF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Q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DC6EB-9A50-4C20-92EA-0E4BFA87A881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534533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681A8-E1C3-4036-8781-3CE94D9683E1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A2871-3C1E-4E8B-A92A-CB38484C561A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23524765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DA3C85-4762-48B1-8CDD-2DC1FCF734BD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Q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0B6E7-F0C5-4DF8-B0E3-5A4F7FEF1D62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846864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EA0BB-B098-4842-9322-087848BD43A1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F4AFB-3DDB-45F7-82A0-B879C779D13C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11566557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6AB0E2-1511-4CE2-BD7D-D9A04BD14185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Q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EE413-2077-4CC2-82F5-4F07A5DB20D3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1220880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98149F4-50E2-49A6-AAD8-56904B37E9D6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ar-QA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32354-46B0-458B-9476-913EA12A4C04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28106021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71C27-D6AD-42FD-8578-FBC8AE79661A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7B356-C7FD-4513-857F-BC716233CF61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31018218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A9A8B-C135-45FB-B114-593F40AE5F69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8F605-597A-4DA1-8946-627FF750BA94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88327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FDB05-4C7D-43C7-83EB-B5088D4AFCAD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8D7D1-1975-4FAC-8616-90F2A23BD05B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3488544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AD5B9-0B42-4433-AFA2-635411EACA2E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ECCD6-E5FA-431D-B3FA-B8B6CF89AA2A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397007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819E4-75D0-4162-9B06-AB23D984E27B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D1DE5-9053-4A5D-95E8-2B9391AAA178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278723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8F658-D478-4CFD-935A-9407156CDB1E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27FFF2-1F7A-4A6F-97D2-12264B86DF36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3478163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237FB-A2AF-4A00-85AB-A437F67A737F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C141C6-A6CF-40E1-96EF-368017536A44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150421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88978-3E41-40FA-A242-4197B0F33D2A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CA9B48A-39DE-47F7-8E63-BBC45CD04C78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205652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C776E2-2F3A-4D4F-AB25-79CF926DE178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FFFFFF"/>
                </a:solidFill>
              </a:defRPr>
            </a:lvl1pPr>
          </a:lstStyle>
          <a:p>
            <a:fld id="{6F6CBDA2-B486-4613-9073-2BFFD1BA034A}" type="slidenum">
              <a:rPr lang="ar-QA"/>
              <a:pPr/>
              <a:t>‹#›</a:t>
            </a:fld>
            <a:endParaRPr lang="ar-Q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27" r:id="rId2"/>
    <p:sldLayoutId id="2147483946" r:id="rId3"/>
    <p:sldLayoutId id="2147483928" r:id="rId4"/>
    <p:sldLayoutId id="2147483929" r:id="rId5"/>
    <p:sldLayoutId id="2147483930" r:id="rId6"/>
    <p:sldLayoutId id="2147483931" r:id="rId7"/>
    <p:sldLayoutId id="2147483947" r:id="rId8"/>
    <p:sldLayoutId id="2147483948" r:id="rId9"/>
    <p:sldLayoutId id="2147483932" r:id="rId10"/>
    <p:sldLayoutId id="2147483933" r:id="rId11"/>
    <p:sldLayoutId id="2147483949" r:id="rId12"/>
    <p:sldLayoutId id="2147483950" r:id="rId13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Tahoma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Tahoma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Tahoma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Tahoma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Tahoma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Tahoma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Tahoma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Tahoma" pitchFamily="34" charset="0"/>
        </a:defRPr>
      </a:lvl9pPr>
    </p:titleStyle>
    <p:bodyStyle>
      <a:lvl1pPr marL="342900" indent="-342900" algn="r" rtl="1" eaLnBrk="0" fontAlgn="base" hangingPunct="0">
        <a:spcBef>
          <a:spcPts val="800"/>
        </a:spcBef>
        <a:spcAft>
          <a:spcPct val="0"/>
        </a:spcAft>
        <a:buFont typeface="Arial" panose="020B0604020202020204" pitchFamily="34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r" rtl="1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r" rtl="1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r" rtl="1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r" rtl="1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5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97CE25B5-2615-44EB-81C7-AACC6EA2B5ED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ar-Q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7A399"/>
                </a:solidFill>
              </a:defRPr>
            </a:lvl1pPr>
          </a:lstStyle>
          <a:p>
            <a:fld id="{9393F9DD-6AAA-4C91-AFED-A98F6F58E7B8}" type="slidenum">
              <a:rPr lang="ar-QA"/>
              <a:pPr/>
              <a:t>‹#›</a:t>
            </a:fld>
            <a:endParaRPr lang="ar-Q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34" r:id="rId2"/>
    <p:sldLayoutId id="2147483952" r:id="rId3"/>
    <p:sldLayoutId id="2147483935" r:id="rId4"/>
    <p:sldLayoutId id="2147483936" r:id="rId5"/>
    <p:sldLayoutId id="2147483937" r:id="rId6"/>
    <p:sldLayoutId id="2147483953" r:id="rId7"/>
    <p:sldLayoutId id="2147483938" r:id="rId8"/>
    <p:sldLayoutId id="2147483954" r:id="rId9"/>
    <p:sldLayoutId id="2147483939" r:id="rId10"/>
    <p:sldLayoutId id="2147483940" r:id="rId11"/>
  </p:sldLayoutIdLst>
  <p:txStyles>
    <p:titleStyle>
      <a:lvl1pPr algn="l" rtl="1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  <a:cs typeface="Tahoma" panose="020B0604030504040204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  <a:cs typeface="Tahoma" panose="020B0604030504040204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  <a:cs typeface="Tahoma" panose="020B0604030504040204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  <a:cs typeface="Tahoma" panose="020B060403050404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  <a:cs typeface="Tahoma" panose="020B060403050404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  <a:cs typeface="Tahoma" panose="020B060403050404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  <a:cs typeface="Tahoma" panose="020B060403050404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  <a:cs typeface="Tahoma" panose="020B0604030504040204" pitchFamily="34" charset="0"/>
        </a:defRPr>
      </a:lvl9pPr>
      <a:extLst/>
    </p:titleStyle>
    <p:bodyStyle>
      <a:lvl1pPr marL="265113" indent="-265113" algn="r" rtl="1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r" rtl="1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r" rtl="1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r" rtl="1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r" rtl="1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075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617CDFD-22C5-496C-B422-1BDD4443745C}" type="datetimeFigureOut">
              <a:rPr lang="ar-QA"/>
              <a:pPr>
                <a:defRPr/>
              </a:pPr>
              <a:t>16/10/1436</a:t>
            </a:fld>
            <a:endParaRPr lang="ar-Q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ar-Q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F029B67E-D26F-41F4-B2F3-D9B3A5B8C36F}" type="slidenum">
              <a:rPr lang="ar-QA"/>
              <a:pPr/>
              <a:t>‹#›</a:t>
            </a:fld>
            <a:endParaRPr lang="ar-Q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41" r:id="rId2"/>
    <p:sldLayoutId id="2147483956" r:id="rId3"/>
    <p:sldLayoutId id="2147483957" r:id="rId4"/>
    <p:sldLayoutId id="2147483958" r:id="rId5"/>
    <p:sldLayoutId id="2147483959" r:id="rId6"/>
    <p:sldLayoutId id="2147483942" r:id="rId7"/>
    <p:sldLayoutId id="2147483960" r:id="rId8"/>
    <p:sldLayoutId id="2147483961" r:id="rId9"/>
    <p:sldLayoutId id="2147483943" r:id="rId10"/>
    <p:sldLayoutId id="2147483944" r:id="rId11"/>
  </p:sldLayoutIdLst>
  <p:txStyles>
    <p:titleStyle>
      <a:lvl1pPr algn="l" rtl="1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9pPr>
      <a:extLst/>
    </p:titleStyle>
    <p:bodyStyle>
      <a:lvl1pPr marL="365125" indent="-255588" algn="r" rtl="1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r" rtl="1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r" rtl="1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 descr="http://www.on4akh.be/images/projec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87724" y="1268760"/>
            <a:ext cx="4968552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QA" sz="4400" b="1" dirty="0">
                <a:latin typeface="Times New Roman" pitchFamily="18" charset="0"/>
                <a:cs typeface="Times New Roman" pitchFamily="18" charset="0"/>
              </a:rPr>
              <a:t>إدارة المشروعات 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763713" y="4411663"/>
            <a:ext cx="611981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QA" sz="3600" b="1">
                <a:solidFill>
                  <a:schemeClr val="bg1"/>
                </a:solidFill>
              </a:rPr>
              <a:t>دكتور </a:t>
            </a:r>
          </a:p>
          <a:p>
            <a:pPr algn="ctr" eaLnBrk="1" hangingPunct="1"/>
            <a:r>
              <a:rPr lang="ar-QA" sz="3600" b="1">
                <a:solidFill>
                  <a:schemeClr val="bg1"/>
                </a:solidFill>
              </a:rPr>
              <a:t>عبدالرحيم محمد </a:t>
            </a:r>
          </a:p>
          <a:p>
            <a:pPr algn="ctr" eaLnBrk="1" hangingPunct="1"/>
            <a:r>
              <a:rPr lang="ar-QA" sz="3600" b="1">
                <a:solidFill>
                  <a:schemeClr val="bg1"/>
                </a:solidFill>
              </a:rPr>
              <a:t>إدارة التخطيط الاستراتيجي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44231" y="188640"/>
            <a:ext cx="4320382" cy="460375"/>
          </a:xfrm>
          <a:prstGeom prst="rect">
            <a:avLst/>
          </a:prstGeom>
          <a:ln/>
        </p:spPr>
        <p:style>
          <a:lnRef idx="0">
            <a:schemeClr val="accent5"/>
          </a:lnRef>
          <a:fillRef idx="1003">
            <a:schemeClr val="lt2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ar-QA" sz="2400" b="1" dirty="0" smtClean="0"/>
              <a:t>كيف تأتي المشروعات؟</a:t>
            </a:r>
            <a:endParaRPr lang="en-US" sz="2400" b="1" dirty="0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419475" y="1125538"/>
            <a:ext cx="5040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حاجة السوق لمنتجات أو خدمات معينة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419475" y="1700213"/>
            <a:ext cx="5113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احتياجات الجمهور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63938" y="2205038"/>
            <a:ext cx="4895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ميزات تكنولوجية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67175" y="2852738"/>
            <a:ext cx="4392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تأثيرات بيئية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00563" y="3500438"/>
            <a:ext cx="4032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احتياجات المجتمع </a:t>
            </a:r>
          </a:p>
        </p:txBody>
      </p:sp>
      <p:sp>
        <p:nvSpPr>
          <p:cNvPr id="9" name="Oval 8"/>
          <p:cNvSpPr/>
          <p:nvPr/>
        </p:nvSpPr>
        <p:spPr>
          <a:xfrm>
            <a:off x="8598747" y="1124744"/>
            <a:ext cx="216149" cy="36933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8625067" y="1646476"/>
            <a:ext cx="216149" cy="36933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8626639" y="2218274"/>
            <a:ext cx="216149" cy="36933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3</a:t>
            </a:r>
          </a:p>
        </p:txBody>
      </p:sp>
      <p:sp>
        <p:nvSpPr>
          <p:cNvPr id="13" name="Oval 12"/>
          <p:cNvSpPr/>
          <p:nvPr/>
        </p:nvSpPr>
        <p:spPr>
          <a:xfrm>
            <a:off x="8640389" y="2852936"/>
            <a:ext cx="216149" cy="36933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8604323" y="3501008"/>
            <a:ext cx="216149" cy="36933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28184" y="404664"/>
            <a:ext cx="252028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QA" sz="2400" b="1" dirty="0"/>
              <a:t>التحضير للمشروع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651500" y="1403350"/>
            <a:ext cx="2592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تحديد فكرة المشروع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435600" y="1989138"/>
            <a:ext cx="2808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تحديد مدير المشروع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03575" y="2636838"/>
            <a:ext cx="5040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تشكيل فريق العمل وتحديد مهام كل فرد في  الفريق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03575" y="3275013"/>
            <a:ext cx="5040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تجميع البيانات  حول المشروع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59113" y="3851275"/>
            <a:ext cx="5184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لقاءات العصف الذهني لرسم صورة واضحة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87675" y="4427538"/>
            <a:ext cx="5256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تخطيط المشروع ( الأنشطة، الزمن، التكاليف ، المخاطر، الجودة)</a:t>
            </a:r>
          </a:p>
        </p:txBody>
      </p:sp>
      <p:sp>
        <p:nvSpPr>
          <p:cNvPr id="11" name="Oval 10"/>
          <p:cNvSpPr/>
          <p:nvPr/>
        </p:nvSpPr>
        <p:spPr>
          <a:xfrm>
            <a:off x="8388424" y="1412776"/>
            <a:ext cx="360040" cy="36933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8388424" y="2060848"/>
            <a:ext cx="360040" cy="36933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8388424" y="2636912"/>
            <a:ext cx="360040" cy="36933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8388424" y="3284984"/>
            <a:ext cx="360040" cy="36933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8388424" y="3861048"/>
            <a:ext cx="360040" cy="36933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8388424" y="4437112"/>
            <a:ext cx="360040" cy="36933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1042988" y="476250"/>
            <a:ext cx="7705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خطة المشروع </a:t>
            </a:r>
            <a:r>
              <a:rPr lang="en-US" b="1"/>
              <a:t>Project Plan </a:t>
            </a:r>
            <a:endParaRPr lang="ar-QA" b="1"/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468313" y="1125538"/>
            <a:ext cx="8280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/>
              <a:t>مستند متعدد الصفحات  يصف الجدول الزمني  والتكاليف والموارد  والمخاطر والاتصالات وجودة  للمشروع  وكيفية إدارتها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71550" y="2938463"/>
            <a:ext cx="7848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b="1"/>
              <a:t>المسار الحرج </a:t>
            </a:r>
            <a:endParaRPr lang="en-US" b="1" i="1"/>
          </a:p>
          <a:p>
            <a:pPr eaLnBrk="1" hangingPunct="1"/>
            <a:r>
              <a:rPr lang="ar-SA"/>
              <a:t>هو سلسلة الأنشطة التي يتعين الانتهاء منها في الوقت المحدد حتى ينتهي المشروع بالكامل وفق الخطة الزمنية</a:t>
            </a:r>
            <a:endParaRPr lang="en-US" b="1" i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2775" y="4149725"/>
            <a:ext cx="82073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b="1"/>
              <a:t>إدارة المخاطر</a:t>
            </a:r>
            <a:endParaRPr lang="en-US"/>
          </a:p>
          <a:p>
            <a:pPr eaLnBrk="1" hangingPunct="1"/>
            <a:r>
              <a:rPr lang="ar-SA"/>
              <a:t>هي عملية تتضمن القيام بأربعة انشطة رئيسية: تحديد المخاطر، تحليل المخاطر، تقليل أثر المخاطر، متابعة المخاطر</a:t>
            </a:r>
            <a:endParaRPr lang="ar-QA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95288" y="1989138"/>
            <a:ext cx="842486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تجزئة المشروع </a:t>
            </a:r>
            <a:r>
              <a:rPr lang="en-US" b="1"/>
              <a:t>WBS</a:t>
            </a:r>
          </a:p>
          <a:p>
            <a:pPr eaLnBrk="1" hangingPunct="1"/>
            <a:r>
              <a:rPr lang="ar-QA"/>
              <a:t>وتجزئة هيكل المشروع تحدد كل الأعمال المطلوب تنفيذها  في المشروع  وتجزئتها  إلى حزم أو مجموعات يمكن إدارتها  . ويتم ترتيبها في علاقات مترابطة   تكون مفيدة في إدارة المشروع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6264275" y="116632"/>
            <a:ext cx="2628900" cy="4619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ar-QA" sz="2400" b="1" dirty="0" smtClean="0"/>
              <a:t>عملية تخطيط المشروع </a:t>
            </a:r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3419475" y="765175"/>
            <a:ext cx="5473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ar-QA" b="1"/>
              <a:t>تحديد منهجية أو طريقة التخطيط – جزء من خطط الإدارة </a:t>
            </a:r>
          </a:p>
        </p:txBody>
      </p:sp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2484438" y="1412875"/>
            <a:ext cx="6408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ar-QA" b="1"/>
              <a:t>تحديد قائمة بمجال المشروع </a:t>
            </a:r>
          </a:p>
        </p:txBody>
      </p:sp>
      <p:sp>
        <p:nvSpPr>
          <p:cNvPr id="25605" name="TextBox 6"/>
          <p:cNvSpPr txBox="1">
            <a:spLocks noChangeArrowheads="1"/>
          </p:cNvSpPr>
          <p:nvPr/>
        </p:nvSpPr>
        <p:spPr bwMode="auto">
          <a:xfrm>
            <a:off x="5076825" y="1989138"/>
            <a:ext cx="3743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ar-QA" b="1"/>
              <a:t>تحديد الفريق </a:t>
            </a:r>
          </a:p>
        </p:txBody>
      </p:sp>
      <p:sp>
        <p:nvSpPr>
          <p:cNvPr id="25606" name="TextBox 7"/>
          <p:cNvSpPr txBox="1">
            <a:spLocks noChangeArrowheads="1"/>
          </p:cNvSpPr>
          <p:nvPr/>
        </p:nvSpPr>
        <p:spPr bwMode="auto">
          <a:xfrm>
            <a:off x="3779838" y="2565400"/>
            <a:ext cx="5113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ar-QA" b="1"/>
              <a:t>تجزئة هيكل المشروع </a:t>
            </a:r>
            <a:r>
              <a:rPr lang="en-US" b="1"/>
              <a:t>WBS</a:t>
            </a:r>
            <a:endParaRPr lang="ar-QA" b="1"/>
          </a:p>
        </p:txBody>
      </p:sp>
      <p:sp>
        <p:nvSpPr>
          <p:cNvPr id="25607" name="TextBox 8"/>
          <p:cNvSpPr txBox="1">
            <a:spLocks noChangeArrowheads="1"/>
          </p:cNvSpPr>
          <p:nvPr/>
        </p:nvSpPr>
        <p:spPr bwMode="auto">
          <a:xfrm>
            <a:off x="3779838" y="3068638"/>
            <a:ext cx="5040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ar-QA" b="1"/>
              <a:t>تحديد الأنشطة</a:t>
            </a:r>
          </a:p>
        </p:txBody>
      </p:sp>
      <p:sp>
        <p:nvSpPr>
          <p:cNvPr id="25608" name="TextBox 9"/>
          <p:cNvSpPr txBox="1">
            <a:spLocks noChangeArrowheads="1"/>
          </p:cNvSpPr>
          <p:nvPr/>
        </p:nvSpPr>
        <p:spPr bwMode="auto">
          <a:xfrm>
            <a:off x="3779838" y="3573463"/>
            <a:ext cx="50403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ar-QA" b="1"/>
              <a:t>تحديد شبكة الاتصالات </a:t>
            </a:r>
          </a:p>
        </p:txBody>
      </p:sp>
      <p:sp>
        <p:nvSpPr>
          <p:cNvPr id="25609" name="TextBox 10"/>
          <p:cNvSpPr txBox="1">
            <a:spLocks noChangeArrowheads="1"/>
          </p:cNvSpPr>
          <p:nvPr/>
        </p:nvSpPr>
        <p:spPr bwMode="auto">
          <a:xfrm>
            <a:off x="4859338" y="4076700"/>
            <a:ext cx="3960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ar-QA" b="1"/>
              <a:t>تحديد الموارد المطلوبة </a:t>
            </a:r>
          </a:p>
        </p:txBody>
      </p:sp>
      <p:sp>
        <p:nvSpPr>
          <p:cNvPr id="25610" name="TextBox 11"/>
          <p:cNvSpPr txBox="1">
            <a:spLocks noChangeArrowheads="1"/>
          </p:cNvSpPr>
          <p:nvPr/>
        </p:nvSpPr>
        <p:spPr bwMode="auto">
          <a:xfrm>
            <a:off x="4859338" y="4581525"/>
            <a:ext cx="4033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ar-QA" b="1"/>
              <a:t>تقييم الوقت والتكلفة </a:t>
            </a:r>
          </a:p>
        </p:txBody>
      </p:sp>
      <p:sp>
        <p:nvSpPr>
          <p:cNvPr id="25611" name="TextBox 12"/>
          <p:cNvSpPr txBox="1">
            <a:spLocks noChangeArrowheads="1"/>
          </p:cNvSpPr>
          <p:nvPr/>
        </p:nvSpPr>
        <p:spPr bwMode="auto">
          <a:xfrm>
            <a:off x="4427538" y="5157788"/>
            <a:ext cx="44656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ar-QA" b="1"/>
              <a:t>تحديد المسار الحرج </a:t>
            </a:r>
          </a:p>
        </p:txBody>
      </p:sp>
      <p:sp>
        <p:nvSpPr>
          <p:cNvPr id="25612" name="TextBox 13"/>
          <p:cNvSpPr txBox="1">
            <a:spLocks noChangeArrowheads="1"/>
          </p:cNvSpPr>
          <p:nvPr/>
        </p:nvSpPr>
        <p:spPr bwMode="auto">
          <a:xfrm>
            <a:off x="5940425" y="5661025"/>
            <a:ext cx="2879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ar-QA" b="1"/>
              <a:t>تطوير الجدول الزمني </a:t>
            </a:r>
          </a:p>
        </p:txBody>
      </p:sp>
      <p:sp>
        <p:nvSpPr>
          <p:cNvPr id="25613" name="TextBox 14"/>
          <p:cNvSpPr txBox="1">
            <a:spLocks noChangeArrowheads="1"/>
          </p:cNvSpPr>
          <p:nvPr/>
        </p:nvSpPr>
        <p:spPr bwMode="auto">
          <a:xfrm>
            <a:off x="5940425" y="6237288"/>
            <a:ext cx="2879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ar-QA" b="1"/>
              <a:t>تطوير جدول الموازنة </a:t>
            </a:r>
          </a:p>
        </p:txBody>
      </p:sp>
      <p:sp>
        <p:nvSpPr>
          <p:cNvPr id="25614" name="TextBox 15"/>
          <p:cNvSpPr txBox="1">
            <a:spLocks noChangeArrowheads="1"/>
          </p:cNvSpPr>
          <p:nvPr/>
        </p:nvSpPr>
        <p:spPr bwMode="auto">
          <a:xfrm>
            <a:off x="530225" y="771525"/>
            <a:ext cx="3529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ar-QA" b="1"/>
              <a:t>تحديد معايير الجودة والعمليات والمقاييس </a:t>
            </a:r>
          </a:p>
        </p:txBody>
      </p:sp>
      <p:sp>
        <p:nvSpPr>
          <p:cNvPr id="25615" name="TextBox 16"/>
          <p:cNvSpPr txBox="1">
            <a:spLocks noChangeArrowheads="1"/>
          </p:cNvSpPr>
          <p:nvPr/>
        </p:nvSpPr>
        <p:spPr bwMode="auto">
          <a:xfrm>
            <a:off x="501650" y="1341438"/>
            <a:ext cx="3527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ar-QA" b="1"/>
              <a:t>تحديد الأدوار والمسئوليات </a:t>
            </a:r>
          </a:p>
        </p:txBody>
      </p:sp>
      <p:sp>
        <p:nvSpPr>
          <p:cNvPr id="25616" name="TextBox 17"/>
          <p:cNvSpPr txBox="1">
            <a:spLocks noChangeArrowheads="1"/>
          </p:cNvSpPr>
          <p:nvPr/>
        </p:nvSpPr>
        <p:spPr bwMode="auto">
          <a:xfrm>
            <a:off x="357188" y="1906588"/>
            <a:ext cx="3671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ar-QA" b="1"/>
              <a:t>تحديد متطلبات الاتصال </a:t>
            </a:r>
          </a:p>
        </p:txBody>
      </p:sp>
      <p:sp>
        <p:nvSpPr>
          <p:cNvPr id="25617" name="TextBox 18"/>
          <p:cNvSpPr txBox="1">
            <a:spLocks noChangeArrowheads="1"/>
          </p:cNvSpPr>
          <p:nvPr/>
        </p:nvSpPr>
        <p:spPr bwMode="auto">
          <a:xfrm>
            <a:off x="250825" y="2351088"/>
            <a:ext cx="3816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ar-QA" b="1"/>
              <a:t>تعريف المخاطر،  التحليل الكمي والكيفي للمخاطر، خطط الاستجابة </a:t>
            </a:r>
          </a:p>
        </p:txBody>
      </p:sp>
      <p:sp>
        <p:nvSpPr>
          <p:cNvPr id="25618" name="TextBox 19"/>
          <p:cNvSpPr txBox="1">
            <a:spLocks noChangeArrowheads="1"/>
          </p:cNvSpPr>
          <p:nvPr/>
        </p:nvSpPr>
        <p:spPr bwMode="auto">
          <a:xfrm>
            <a:off x="106363" y="3141663"/>
            <a:ext cx="3960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ar-QA" b="1"/>
              <a:t>عمل  تغيرات  أو تحديث خطط المشروع  </a:t>
            </a:r>
          </a:p>
        </p:txBody>
      </p:sp>
      <p:sp>
        <p:nvSpPr>
          <p:cNvPr id="25619" name="TextBox 20"/>
          <p:cNvSpPr txBox="1">
            <a:spLocks noChangeArrowheads="1"/>
          </p:cNvSpPr>
          <p:nvPr/>
        </p:nvSpPr>
        <p:spPr bwMode="auto">
          <a:xfrm>
            <a:off x="107950" y="3573463"/>
            <a:ext cx="4032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ar-QA" b="1" dirty="0" smtClean="0"/>
              <a:t>وضع اللمسات الأخيرة، لكيفية التنفيذ والمتابعة </a:t>
            </a:r>
          </a:p>
          <a:p>
            <a:pPr eaLnBrk="1" hangingPunct="1">
              <a:defRPr/>
            </a:pPr>
            <a:r>
              <a:rPr lang="ar-QA" b="1" dirty="0" smtClean="0"/>
              <a:t>     لخطط المشروع   </a:t>
            </a:r>
          </a:p>
        </p:txBody>
      </p:sp>
      <p:sp>
        <p:nvSpPr>
          <p:cNvPr id="25620" name="TextBox 21"/>
          <p:cNvSpPr txBox="1">
            <a:spLocks noChangeArrowheads="1"/>
          </p:cNvSpPr>
          <p:nvPr/>
        </p:nvSpPr>
        <p:spPr bwMode="auto">
          <a:xfrm>
            <a:off x="-541338" y="4437063"/>
            <a:ext cx="4679951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ar-QA" b="1"/>
              <a:t>تطوير الخطة النهائية للمشروع ومقاييس الأداء  </a:t>
            </a:r>
          </a:p>
        </p:txBody>
      </p:sp>
      <p:sp>
        <p:nvSpPr>
          <p:cNvPr id="25621" name="TextBox 22"/>
          <p:cNvSpPr txBox="1">
            <a:spLocks noChangeArrowheads="1"/>
          </p:cNvSpPr>
          <p:nvPr/>
        </p:nvSpPr>
        <p:spPr bwMode="auto">
          <a:xfrm>
            <a:off x="-252413" y="4941888"/>
            <a:ext cx="43926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ar-QA" b="1"/>
              <a:t>الحصول على الاعتماد لخطة المشروع  </a:t>
            </a:r>
          </a:p>
        </p:txBody>
      </p:sp>
      <p:sp>
        <p:nvSpPr>
          <p:cNvPr id="25622" name="TextBox 23"/>
          <p:cNvSpPr txBox="1">
            <a:spLocks noChangeArrowheads="1"/>
          </p:cNvSpPr>
          <p:nvPr/>
        </p:nvSpPr>
        <p:spPr bwMode="auto">
          <a:xfrm>
            <a:off x="-396875" y="5445125"/>
            <a:ext cx="4535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ar-QA" b="1"/>
              <a:t>عقد اجتماع البداية </a:t>
            </a:r>
            <a:r>
              <a:rPr lang="en-US" b="1"/>
              <a:t>Hold kickoff meeting </a:t>
            </a:r>
            <a:endParaRPr lang="ar-QA" b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/>
      <p:bldP spid="25605" grpId="0"/>
      <p:bldP spid="25606" grpId="0"/>
      <p:bldP spid="25607" grpId="0"/>
      <p:bldP spid="25608" grpId="0"/>
      <p:bldP spid="25609" grpId="0"/>
      <p:bldP spid="25610" grpId="0"/>
      <p:bldP spid="25611" grpId="0"/>
      <p:bldP spid="25612" grpId="0"/>
      <p:bldP spid="25613" grpId="0"/>
      <p:bldP spid="25614" grpId="0"/>
      <p:bldP spid="25615" grpId="0"/>
      <p:bldP spid="25616" grpId="0"/>
      <p:bldP spid="25617" grpId="0"/>
      <p:bldP spid="25618" grpId="0"/>
      <p:bldP spid="25619" grpId="0"/>
      <p:bldP spid="25620" grpId="0"/>
      <p:bldP spid="25621" grpId="0"/>
      <p:bldP spid="256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890" name="AutoShape 3"/>
          <p:cNvCxnSpPr>
            <a:cxnSpLocks noChangeShapeType="1"/>
          </p:cNvCxnSpPr>
          <p:nvPr/>
        </p:nvCxnSpPr>
        <p:spPr bwMode="auto">
          <a:xfrm flipV="1">
            <a:off x="4505325" y="3573463"/>
            <a:ext cx="0" cy="287337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cxnSp>
        <p:nvCxnSpPr>
          <p:cNvPr id="37891" name="AutoShape 4"/>
          <p:cNvCxnSpPr>
            <a:cxnSpLocks noChangeShapeType="1"/>
          </p:cNvCxnSpPr>
          <p:nvPr/>
        </p:nvCxnSpPr>
        <p:spPr bwMode="auto">
          <a:xfrm flipV="1">
            <a:off x="4505325" y="3573463"/>
            <a:ext cx="66675" cy="287337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4492625" y="1125538"/>
            <a:ext cx="44069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98513" indent="-798513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697038" indent="-334963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chemeClr val="accent1"/>
              </a:buClr>
              <a:buSzPct val="50000"/>
              <a:buFont typeface="Monotype Sorts"/>
              <a:buNone/>
            </a:pPr>
            <a:r>
              <a:rPr lang="ar-QA" sz="2000" b="1"/>
              <a:t>إدارة المشاريع</a:t>
            </a:r>
            <a:endParaRPr lang="en-AU" sz="2000" b="1"/>
          </a:p>
          <a:p>
            <a:pPr eaLnBrk="1" hangingPunct="1">
              <a:spcBef>
                <a:spcPct val="35000"/>
              </a:spcBef>
              <a:buClr>
                <a:schemeClr val="accent1"/>
              </a:buClr>
              <a:buSzPct val="50000"/>
              <a:buFont typeface="Monotype Sorts"/>
              <a:buNone/>
            </a:pPr>
            <a:r>
              <a:rPr lang="ar-SA" b="1"/>
              <a:t>	تطبيق المعرفة والمهارات والأدوات والأساليب 	على  انشطة المشروع لتفي بمتطلباته.</a:t>
            </a:r>
            <a:r>
              <a:rPr lang="en-US" b="1"/>
              <a:t> </a:t>
            </a:r>
            <a:endParaRPr lang="ar-QA" sz="2000" b="1" i="1"/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  <a:buClr>
                <a:schemeClr val="hlink"/>
              </a:buClr>
            </a:pPr>
            <a:endParaRPr lang="ar-SA" b="1" i="1"/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  <a:buClr>
                <a:schemeClr val="hlink"/>
              </a:buClr>
            </a:pPr>
            <a:r>
              <a:rPr lang="ar-QA" b="1" i="1"/>
              <a:t>(جمعية إدارة المشاريع)</a:t>
            </a:r>
            <a:endParaRPr lang="en-US" b="1" i="1"/>
          </a:p>
        </p:txBody>
      </p:sp>
      <p:sp>
        <p:nvSpPr>
          <p:cNvPr id="2" name="TextBox 1"/>
          <p:cNvSpPr txBox="1"/>
          <p:nvPr/>
        </p:nvSpPr>
        <p:spPr>
          <a:xfrm>
            <a:off x="2411760" y="188640"/>
            <a:ext cx="4752528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ar-SA" sz="3600" b="1" dirty="0"/>
              <a:t>ما هي إدارة المشاريع؟</a:t>
            </a:r>
            <a:endParaRPr lang="ar-Q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970138" y="2971006"/>
            <a:ext cx="5928632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QA" b="1" dirty="0" err="1"/>
              <a:t>ماهى</a:t>
            </a:r>
            <a:r>
              <a:rPr lang="ar-QA" b="1" dirty="0"/>
              <a:t> أهم المهارات التي يجب توافرها في القائمين على إدارة المشاريع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80063" y="3500438"/>
            <a:ext cx="30305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مهارة التخطيط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24525" y="4005263"/>
            <a:ext cx="2965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 القدرة على التحليل وإدارة المخاطر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92725" y="4508500"/>
            <a:ext cx="3313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مهارة الاتصال والتواصل مع الأخرين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1188" y="3429000"/>
            <a:ext cx="4032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مهارة قيادة فرق العمل والعمل بروح الفريق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1188" y="3924300"/>
            <a:ext cx="4032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مهارة إدارة الوقت </a:t>
            </a:r>
          </a:p>
        </p:txBody>
      </p:sp>
      <p:sp>
        <p:nvSpPr>
          <p:cNvPr id="10" name="Oval 9"/>
          <p:cNvSpPr/>
          <p:nvPr/>
        </p:nvSpPr>
        <p:spPr>
          <a:xfrm>
            <a:off x="8748464" y="3429000"/>
            <a:ext cx="288032" cy="43160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1</a:t>
            </a:r>
          </a:p>
        </p:txBody>
      </p:sp>
      <p:sp>
        <p:nvSpPr>
          <p:cNvPr id="16" name="Oval 15"/>
          <p:cNvSpPr/>
          <p:nvPr/>
        </p:nvSpPr>
        <p:spPr>
          <a:xfrm>
            <a:off x="4837112" y="3933056"/>
            <a:ext cx="288032" cy="43160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5</a:t>
            </a:r>
          </a:p>
        </p:txBody>
      </p:sp>
      <p:sp>
        <p:nvSpPr>
          <p:cNvPr id="17" name="Oval 16"/>
          <p:cNvSpPr/>
          <p:nvPr/>
        </p:nvSpPr>
        <p:spPr>
          <a:xfrm>
            <a:off x="4860032" y="3418074"/>
            <a:ext cx="288032" cy="43160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4</a:t>
            </a:r>
          </a:p>
        </p:txBody>
      </p:sp>
      <p:sp>
        <p:nvSpPr>
          <p:cNvPr id="18" name="Oval 17"/>
          <p:cNvSpPr/>
          <p:nvPr/>
        </p:nvSpPr>
        <p:spPr>
          <a:xfrm>
            <a:off x="8748464" y="3933056"/>
            <a:ext cx="288032" cy="43160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2</a:t>
            </a:r>
          </a:p>
        </p:txBody>
      </p:sp>
      <p:sp>
        <p:nvSpPr>
          <p:cNvPr id="19" name="Oval 18"/>
          <p:cNvSpPr/>
          <p:nvPr/>
        </p:nvSpPr>
        <p:spPr>
          <a:xfrm>
            <a:off x="8736430" y="4509120"/>
            <a:ext cx="288032" cy="43160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3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68538" y="1341438"/>
            <a:ext cx="6264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تحقيق درجة عالية من المتابعة نظرا لوجود تخطيط للأنشطة 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32138" y="1916113"/>
            <a:ext cx="5327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جودة صناعة و اتخاذ القرار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95513" y="2636838"/>
            <a:ext cx="6192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تخفيض درجة المخاطر وعدم التأكد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92500" y="3284538"/>
            <a:ext cx="4895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استخدام أفضل الأساليب لإدارة المشروع </a:t>
            </a:r>
          </a:p>
        </p:txBody>
      </p:sp>
      <p:sp>
        <p:nvSpPr>
          <p:cNvPr id="10" name="Oval 9"/>
          <p:cNvSpPr/>
          <p:nvPr/>
        </p:nvSpPr>
        <p:spPr>
          <a:xfrm>
            <a:off x="8616482" y="1340768"/>
            <a:ext cx="288032" cy="43160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8616482" y="1988840"/>
            <a:ext cx="288032" cy="43160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8604448" y="2708920"/>
            <a:ext cx="288032" cy="43160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3</a:t>
            </a:r>
          </a:p>
        </p:txBody>
      </p:sp>
      <p:sp>
        <p:nvSpPr>
          <p:cNvPr id="13" name="Oval 12"/>
          <p:cNvSpPr/>
          <p:nvPr/>
        </p:nvSpPr>
        <p:spPr>
          <a:xfrm>
            <a:off x="8604448" y="3356992"/>
            <a:ext cx="288032" cy="43160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39752" y="188640"/>
            <a:ext cx="6276730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QA" sz="2800" b="1" dirty="0"/>
              <a:t>ما </a:t>
            </a:r>
            <a:r>
              <a:rPr lang="ar-QA" sz="2800" b="1" dirty="0" err="1"/>
              <a:t>هى</a:t>
            </a:r>
            <a:r>
              <a:rPr lang="ar-QA" sz="2800" b="1" dirty="0"/>
              <a:t> المزايا التي تحققها إدارة المشروع؟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91880" y="404813"/>
            <a:ext cx="5401295" cy="52322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ar-QA" sz="2800" b="1" dirty="0" smtClean="0">
                <a:solidFill>
                  <a:schemeClr val="bg1"/>
                </a:solidFill>
              </a:rPr>
              <a:t>ما </a:t>
            </a:r>
            <a:r>
              <a:rPr lang="ar-QA" sz="2800" b="1" dirty="0" err="1" smtClean="0">
                <a:solidFill>
                  <a:schemeClr val="bg1"/>
                </a:solidFill>
              </a:rPr>
              <a:t>هى</a:t>
            </a:r>
            <a:r>
              <a:rPr lang="ar-QA" sz="2800" b="1" dirty="0" smtClean="0">
                <a:solidFill>
                  <a:schemeClr val="bg1"/>
                </a:solidFill>
              </a:rPr>
              <a:t> مجموعة عمليات المشروع؟ 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36513" y="3789363"/>
            <a:ext cx="82089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Closing </a:t>
            </a:r>
            <a:r>
              <a:rPr lang="ar-QA"/>
              <a:t> إغلاق المشروع وإغلاق المرحلة </a:t>
            </a:r>
            <a:endParaRPr lang="en-US"/>
          </a:p>
          <a:p>
            <a:pPr eaLnBrk="1" hangingPunct="1"/>
            <a:endParaRPr lang="ar-QA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54063" y="1125538"/>
            <a:ext cx="7561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Imitating </a:t>
            </a:r>
            <a:r>
              <a:rPr lang="ar-QA"/>
              <a:t> يتم في بداية المشروع  في بداية كل مرحلة </a:t>
            </a: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06588" y="1846263"/>
            <a:ext cx="6408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Planning </a:t>
            </a:r>
            <a:r>
              <a:rPr lang="ar-QA"/>
              <a:t> يحدد ما سوف نقوم به </a:t>
            </a:r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138613" y="2636838"/>
            <a:ext cx="41767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Executing </a:t>
            </a:r>
            <a:r>
              <a:rPr lang="ar-QA"/>
              <a:t> كيف تنفذ العملية </a:t>
            </a:r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214688"/>
            <a:ext cx="80645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Controlling </a:t>
            </a:r>
            <a:r>
              <a:rPr lang="ar-QA"/>
              <a:t> مراقبة الأداء وتحديد المشكلات وعلاجها ، مقارنة البانات المتحققة مع الخطط الموضوعة </a:t>
            </a:r>
            <a:endParaRPr lang="en-US"/>
          </a:p>
          <a:p>
            <a:pPr eaLnBrk="1" hangingPunct="1"/>
            <a:endParaRPr lang="ar-QA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0388" y="5589588"/>
            <a:ext cx="7632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/>
              <a:t>وهذه المراحل مجموعة عمليات المشروع  تختلف عن دورة حياة المشروع فالأولى في كل مرحلة اما دورة حياة المشروع مرة واحدة لك المشروعات.</a:t>
            </a:r>
            <a:endParaRPr lang="en-US"/>
          </a:p>
          <a:p>
            <a:pPr eaLnBrk="1" hangingPunct="1"/>
            <a:endParaRPr lang="ar-QA"/>
          </a:p>
        </p:txBody>
      </p:sp>
      <p:sp>
        <p:nvSpPr>
          <p:cNvPr id="2" name="Oval 1"/>
          <p:cNvSpPr/>
          <p:nvPr/>
        </p:nvSpPr>
        <p:spPr>
          <a:xfrm>
            <a:off x="8604448" y="1124744"/>
            <a:ext cx="288727" cy="36988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/>
              <a:t>1</a:t>
            </a:r>
            <a:endParaRPr lang="ar-QA" dirty="0"/>
          </a:p>
        </p:txBody>
      </p:sp>
      <p:sp>
        <p:nvSpPr>
          <p:cNvPr id="11" name="Oval 10"/>
          <p:cNvSpPr/>
          <p:nvPr/>
        </p:nvSpPr>
        <p:spPr>
          <a:xfrm>
            <a:off x="8601143" y="1845469"/>
            <a:ext cx="288727" cy="36988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/>
              <a:t>2</a:t>
            </a:r>
            <a:endParaRPr lang="ar-QA" dirty="0"/>
          </a:p>
        </p:txBody>
      </p:sp>
      <p:sp>
        <p:nvSpPr>
          <p:cNvPr id="12" name="Oval 11"/>
          <p:cNvSpPr/>
          <p:nvPr/>
        </p:nvSpPr>
        <p:spPr>
          <a:xfrm>
            <a:off x="8601144" y="2636044"/>
            <a:ext cx="288727" cy="36988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/>
              <a:t>3</a:t>
            </a:r>
            <a:endParaRPr lang="ar-QA" dirty="0"/>
          </a:p>
        </p:txBody>
      </p:sp>
      <p:sp>
        <p:nvSpPr>
          <p:cNvPr id="13" name="Oval 12"/>
          <p:cNvSpPr/>
          <p:nvPr/>
        </p:nvSpPr>
        <p:spPr>
          <a:xfrm>
            <a:off x="8601145" y="3284984"/>
            <a:ext cx="288727" cy="36988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/>
              <a:t>4</a:t>
            </a:r>
            <a:endParaRPr lang="ar-QA" dirty="0"/>
          </a:p>
        </p:txBody>
      </p:sp>
      <p:sp>
        <p:nvSpPr>
          <p:cNvPr id="14" name="Oval 13"/>
          <p:cNvSpPr/>
          <p:nvPr/>
        </p:nvSpPr>
        <p:spPr>
          <a:xfrm>
            <a:off x="8604448" y="3851201"/>
            <a:ext cx="288727" cy="36988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/>
              <a:t>5</a:t>
            </a:r>
            <a:endParaRPr lang="ar-Q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1960" y="260648"/>
            <a:ext cx="4752528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QA" sz="2800" b="1" dirty="0"/>
              <a:t>ما </a:t>
            </a:r>
            <a:r>
              <a:rPr lang="ar-QA" sz="2800" b="1" dirty="0" err="1"/>
              <a:t>هى</a:t>
            </a:r>
            <a:r>
              <a:rPr lang="ar-QA" sz="2800" b="1" dirty="0"/>
              <a:t> اسباب فشل المشروعات؟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24300" y="1412875"/>
            <a:ext cx="4062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marL="0" lvl="1" eaLnBrk="1" hangingPunct="1"/>
            <a:r>
              <a:rPr lang="ar-QA" b="1"/>
              <a:t>60% من المشاريع تفشل </a:t>
            </a:r>
            <a:r>
              <a:rPr lang="ar-SA" b="1"/>
              <a:t>بسبب عوامل بشرية</a:t>
            </a:r>
            <a:r>
              <a:rPr lang="ar-QA" b="1"/>
              <a:t> </a:t>
            </a:r>
            <a:endParaRPr lang="en-US" b="1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63938" y="2060575"/>
            <a:ext cx="4305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37% عدم جودة التخطيط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51225" y="2781300"/>
            <a:ext cx="43926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3% صعوبة تنفيذ الأفكار الإبداعية </a:t>
            </a:r>
          </a:p>
        </p:txBody>
      </p:sp>
      <p:sp>
        <p:nvSpPr>
          <p:cNvPr id="6" name="Oval 5"/>
          <p:cNvSpPr/>
          <p:nvPr/>
        </p:nvSpPr>
        <p:spPr>
          <a:xfrm>
            <a:off x="8388424" y="1412776"/>
            <a:ext cx="360040" cy="36933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8388424" y="2060848"/>
            <a:ext cx="360040" cy="36933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8388424" y="2780928"/>
            <a:ext cx="360040" cy="36933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5976" y="332656"/>
            <a:ext cx="4248472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QA" sz="2800" b="1" dirty="0"/>
              <a:t>قياس أداء المشروعات </a:t>
            </a:r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4859338" y="1125538"/>
            <a:ext cx="3241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الأهداف تكون محددة  </a:t>
            </a:r>
          </a:p>
        </p:txBody>
      </p:sp>
      <p:sp>
        <p:nvSpPr>
          <p:cNvPr id="24582" name="TextBox 5"/>
          <p:cNvSpPr txBox="1">
            <a:spLocks noChangeArrowheads="1"/>
          </p:cNvSpPr>
          <p:nvPr/>
        </p:nvSpPr>
        <p:spPr bwMode="auto">
          <a:xfrm>
            <a:off x="4787900" y="1844675"/>
            <a:ext cx="3024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الأنشطة تعكس طبيعة الأهداف  </a:t>
            </a:r>
          </a:p>
        </p:txBody>
      </p:sp>
      <p:sp>
        <p:nvSpPr>
          <p:cNvPr id="24583" name="TextBox 6"/>
          <p:cNvSpPr txBox="1">
            <a:spLocks noChangeArrowheads="1"/>
          </p:cNvSpPr>
          <p:nvPr/>
        </p:nvSpPr>
        <p:spPr bwMode="auto">
          <a:xfrm>
            <a:off x="4500563" y="2565400"/>
            <a:ext cx="2808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مؤشرات الأداء واقعية  </a:t>
            </a:r>
          </a:p>
        </p:txBody>
      </p:sp>
      <p:sp>
        <p:nvSpPr>
          <p:cNvPr id="8" name="Oval 7"/>
          <p:cNvSpPr/>
          <p:nvPr/>
        </p:nvSpPr>
        <p:spPr>
          <a:xfrm>
            <a:off x="8388424" y="1196752"/>
            <a:ext cx="360040" cy="2819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1</a:t>
            </a:r>
          </a:p>
        </p:txBody>
      </p:sp>
      <p:sp>
        <p:nvSpPr>
          <p:cNvPr id="9" name="Oval 8"/>
          <p:cNvSpPr/>
          <p:nvPr/>
        </p:nvSpPr>
        <p:spPr>
          <a:xfrm>
            <a:off x="7956376" y="1932206"/>
            <a:ext cx="360040" cy="2819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7452320" y="2636912"/>
            <a:ext cx="360040" cy="2819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0"/>
      <p:bldP spid="2458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00561" y="620688"/>
            <a:ext cx="4036219" cy="64611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ar-QA" sz="3600" b="1" dirty="0" smtClean="0">
                <a:solidFill>
                  <a:schemeClr val="bg1"/>
                </a:solidFill>
                <a:latin typeface="Arial (Arabic)"/>
              </a:rPr>
              <a:t>ما </a:t>
            </a:r>
            <a:r>
              <a:rPr lang="ar-QA" sz="3600" b="1" dirty="0" err="1" smtClean="0">
                <a:solidFill>
                  <a:schemeClr val="bg1"/>
                </a:solidFill>
                <a:latin typeface="Arial (Arabic)"/>
              </a:rPr>
              <a:t>هى</a:t>
            </a:r>
            <a:r>
              <a:rPr lang="ar-QA" sz="3600" b="1" dirty="0" smtClean="0">
                <a:solidFill>
                  <a:schemeClr val="bg1"/>
                </a:solidFill>
                <a:latin typeface="Arial (Arabic)"/>
              </a:rPr>
              <a:t> مؤشرات الأداء؟</a:t>
            </a:r>
            <a:endParaRPr lang="ar-QA" sz="3600" b="1" dirty="0" smtClean="0">
              <a:solidFill>
                <a:schemeClr val="bg1"/>
              </a:solidFill>
            </a:endParaRPr>
          </a:p>
        </p:txBody>
      </p:sp>
      <p:sp>
        <p:nvSpPr>
          <p:cNvPr id="35843" name="TextBox 6"/>
          <p:cNvSpPr txBox="1">
            <a:spLocks noChangeArrowheads="1"/>
          </p:cNvSpPr>
          <p:nvPr/>
        </p:nvSpPr>
        <p:spPr bwMode="auto">
          <a:xfrm>
            <a:off x="285750" y="1844675"/>
            <a:ext cx="84296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sz="2400" b="1">
                <a:latin typeface="Arial" panose="020B0604020202020204" pitchFamily="34" charset="0"/>
              </a:rPr>
              <a:t>  </a:t>
            </a:r>
            <a:r>
              <a:rPr lang="ar-SA" sz="2400" b="1">
                <a:latin typeface="Arial" panose="020B0604020202020204" pitchFamily="34" charset="0"/>
              </a:rPr>
              <a:t>مؤشرات قياس الأداء </a:t>
            </a:r>
            <a:r>
              <a:rPr lang="ar-QA" sz="2400" b="1">
                <a:latin typeface="Arial" panose="020B0604020202020204" pitchFamily="34" charset="0"/>
              </a:rPr>
              <a:t> </a:t>
            </a:r>
            <a:r>
              <a:rPr lang="en-US" sz="2400" b="1">
                <a:latin typeface="Arial" panose="020B0604020202020204" pitchFamily="34" charset="0"/>
              </a:rPr>
              <a:t>Key Performance Indicators( KPI’s) </a:t>
            </a:r>
          </a:p>
          <a:p>
            <a:pPr eaLnBrk="1" hangingPunct="1"/>
            <a:r>
              <a:rPr lang="ar-SA" sz="2400" b="1">
                <a:latin typeface="Arial" panose="020B0604020202020204" pitchFamily="34" charset="0"/>
              </a:rPr>
              <a:t>هى وسائل لقياس الأداء أو التقدم تجاه تحقيق الأهداف </a:t>
            </a:r>
            <a:endParaRPr lang="ar-QA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5333" name="Freeform 5"/>
          <p:cNvSpPr>
            <a:spLocks noEditPoints="1"/>
          </p:cNvSpPr>
          <p:nvPr/>
        </p:nvSpPr>
        <p:spPr bwMode="gray">
          <a:xfrm rot="-1358056">
            <a:off x="1311275" y="1974850"/>
            <a:ext cx="6853238" cy="2803525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21176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QA"/>
          </a:p>
        </p:txBody>
      </p:sp>
      <p:sp>
        <p:nvSpPr>
          <p:cNvPr id="28675" name="Oval 6"/>
          <p:cNvSpPr>
            <a:spLocks noChangeArrowheads="1"/>
          </p:cNvSpPr>
          <p:nvPr/>
        </p:nvSpPr>
        <p:spPr bwMode="gray">
          <a:xfrm>
            <a:off x="2987824" y="1377028"/>
            <a:ext cx="1620629" cy="1888377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0">
              <a:defRPr/>
            </a:pPr>
            <a:endParaRPr 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5335" name="Oval 7"/>
          <p:cNvSpPr>
            <a:spLocks noChangeArrowheads="1"/>
          </p:cNvSpPr>
          <p:nvPr/>
        </p:nvSpPr>
        <p:spPr bwMode="gray">
          <a:xfrm>
            <a:off x="3168004" y="4356424"/>
            <a:ext cx="1285142" cy="127476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 rtl="0">
              <a:defRPr/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8679" name="Oval 10"/>
          <p:cNvSpPr>
            <a:spLocks noChangeArrowheads="1"/>
          </p:cNvSpPr>
          <p:nvPr/>
        </p:nvSpPr>
        <p:spPr bwMode="gray">
          <a:xfrm>
            <a:off x="7014796" y="1342125"/>
            <a:ext cx="1301619" cy="192328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0">
              <a:defRPr/>
            </a:pPr>
            <a:endParaRPr 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Text Box 11"/>
          <p:cNvSpPr txBox="1">
            <a:spLocks noChangeArrowheads="1"/>
          </p:cNvSpPr>
          <p:nvPr/>
        </p:nvSpPr>
        <p:spPr bwMode="gray">
          <a:xfrm>
            <a:off x="6804025" y="1447800"/>
            <a:ext cx="1277938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>
                <a:solidFill>
                  <a:schemeClr val="bg1"/>
                </a:solidFill>
                <a:latin typeface="Verdana" panose="020B0604030504040204" pitchFamily="34" charset="0"/>
              </a:rPr>
              <a:t>تعريف المشروعات وأهميتها في تنفيذ استراتيجية الوزارة </a:t>
            </a:r>
          </a:p>
        </p:txBody>
      </p:sp>
      <p:sp>
        <p:nvSpPr>
          <p:cNvPr id="28682" name="Oval 13"/>
          <p:cNvSpPr>
            <a:spLocks noChangeArrowheads="1"/>
          </p:cNvSpPr>
          <p:nvPr/>
        </p:nvSpPr>
        <p:spPr bwMode="gray">
          <a:xfrm>
            <a:off x="5436096" y="3516070"/>
            <a:ext cx="1413113" cy="1750353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 rtl="0">
              <a:defRPr/>
            </a:pPr>
            <a:endParaRPr lang="en-US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8683" name="Oval 14"/>
          <p:cNvSpPr>
            <a:spLocks noChangeArrowheads="1"/>
          </p:cNvSpPr>
          <p:nvPr/>
        </p:nvSpPr>
        <p:spPr bwMode="gray">
          <a:xfrm>
            <a:off x="1035986" y="3377299"/>
            <a:ext cx="1283677" cy="1889125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0">
              <a:defRPr/>
            </a:pPr>
            <a:endParaRPr 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84" name="Oval 15"/>
          <p:cNvSpPr>
            <a:spLocks noChangeArrowheads="1"/>
          </p:cNvSpPr>
          <p:nvPr/>
        </p:nvSpPr>
        <p:spPr bwMode="gray">
          <a:xfrm>
            <a:off x="4932040" y="817133"/>
            <a:ext cx="1560059" cy="1872232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0">
              <a:defRPr/>
            </a:pPr>
            <a:endParaRPr 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88" name="Text Box 19"/>
          <p:cNvSpPr txBox="1">
            <a:spLocks noChangeArrowheads="1"/>
          </p:cNvSpPr>
          <p:nvPr/>
        </p:nvSpPr>
        <p:spPr bwMode="gray">
          <a:xfrm>
            <a:off x="5761038" y="3894138"/>
            <a:ext cx="11382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ar-QA" b="1">
                <a:solidFill>
                  <a:schemeClr val="bg1"/>
                </a:solidFill>
                <a:latin typeface="Verdana" panose="020B0604030504040204" pitchFamily="34" charset="0"/>
              </a:rPr>
              <a:t>مؤشرات قياس أداء المشروع </a:t>
            </a:r>
            <a:endParaRPr lang="en-US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8689" name="Text Box 20"/>
          <p:cNvSpPr txBox="1">
            <a:spLocks noChangeArrowheads="1"/>
          </p:cNvSpPr>
          <p:nvPr/>
        </p:nvSpPr>
        <p:spPr bwMode="gray">
          <a:xfrm>
            <a:off x="3352800" y="4679950"/>
            <a:ext cx="958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ar-QA">
                <a:solidFill>
                  <a:schemeClr val="bg1"/>
                </a:solidFill>
                <a:latin typeface="Verdana" panose="020B0604030504040204" pitchFamily="34" charset="0"/>
              </a:rPr>
              <a:t>عناصر</a:t>
            </a:r>
          </a:p>
          <a:p>
            <a:pPr algn="l" rtl="0"/>
            <a:r>
              <a:rPr lang="ar-QA">
                <a:solidFill>
                  <a:schemeClr val="bg1"/>
                </a:solidFill>
                <a:latin typeface="Verdana" panose="020B0604030504040204" pitchFamily="34" charset="0"/>
              </a:rPr>
              <a:t> المشروع </a:t>
            </a:r>
            <a:endParaRPr lang="en-US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8690" name="Text Box 21"/>
          <p:cNvSpPr txBox="1">
            <a:spLocks noChangeArrowheads="1"/>
          </p:cNvSpPr>
          <p:nvPr/>
        </p:nvSpPr>
        <p:spPr bwMode="gray">
          <a:xfrm>
            <a:off x="1020763" y="3625850"/>
            <a:ext cx="103663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>
                <a:solidFill>
                  <a:schemeClr val="bg1"/>
                </a:solidFill>
                <a:latin typeface="Verdana" panose="020B0604030504040204" pitchFamily="34" charset="0"/>
              </a:rPr>
              <a:t>المهارات المطلوبة في القائمين على إدارة المشاريع </a:t>
            </a:r>
          </a:p>
        </p:txBody>
      </p:sp>
      <p:sp>
        <p:nvSpPr>
          <p:cNvPr id="28691" name="Text Box 22"/>
          <p:cNvSpPr txBox="1">
            <a:spLocks noChangeArrowheads="1"/>
          </p:cNvSpPr>
          <p:nvPr/>
        </p:nvSpPr>
        <p:spPr bwMode="gray">
          <a:xfrm>
            <a:off x="3168650" y="1604963"/>
            <a:ext cx="105092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>
                <a:solidFill>
                  <a:schemeClr val="bg1"/>
                </a:solidFill>
                <a:latin typeface="Verdana" panose="020B0604030504040204" pitchFamily="34" charset="0"/>
              </a:rPr>
              <a:t>مراحل عمليات المشروع </a:t>
            </a:r>
          </a:p>
          <a:p>
            <a:pPr algn="l" rtl="0"/>
            <a:endParaRPr lang="en-US" sz="14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8692" name="Text Box 23"/>
          <p:cNvSpPr txBox="1">
            <a:spLocks noChangeArrowheads="1"/>
          </p:cNvSpPr>
          <p:nvPr/>
        </p:nvSpPr>
        <p:spPr bwMode="gray">
          <a:xfrm>
            <a:off x="5207000" y="1171575"/>
            <a:ext cx="1165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r>
              <a:rPr lang="ar-QA" b="1">
                <a:solidFill>
                  <a:schemeClr val="bg1"/>
                </a:solidFill>
                <a:latin typeface="Verdana" panose="020B0604030504040204" pitchFamily="34" charset="0"/>
              </a:rPr>
              <a:t>الفرق بين المشروع والعمليات اليومية</a:t>
            </a:r>
            <a:endParaRPr lang="en-US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42647" y="260648"/>
            <a:ext cx="3456384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ar-QA" sz="2800" b="1" dirty="0"/>
              <a:t>محاور المحاضرة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3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3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/>
      <p:bldP spid="28688" grpId="0"/>
      <p:bldP spid="28689" grpId="0"/>
      <p:bldP spid="28690" grpId="0"/>
      <p:bldP spid="28691" grpId="0"/>
      <p:bldP spid="2869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1571625" y="214313"/>
            <a:ext cx="7358063" cy="5238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ar-SA" sz="2800" b="1" dirty="0" smtClean="0">
                <a:solidFill>
                  <a:schemeClr val="bg1"/>
                </a:solidFill>
              </a:rPr>
              <a:t>عناصر ضرورية يجب توافرها في مؤشر القياس وهى: 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36867" name="TextBox 3"/>
          <p:cNvSpPr txBox="1">
            <a:spLocks noChangeArrowheads="1"/>
          </p:cNvSpPr>
          <p:nvPr/>
        </p:nvSpPr>
        <p:spPr bwMode="auto">
          <a:xfrm>
            <a:off x="539750" y="1143000"/>
            <a:ext cx="7429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sz="2000" b="1">
                <a:latin typeface="Arial" panose="020B0604020202020204" pitchFamily="34" charset="0"/>
              </a:rPr>
              <a:t>أن يكون الم</a:t>
            </a:r>
            <a:r>
              <a:rPr lang="ar-QA" sz="2000" b="1">
                <a:latin typeface="Arial" panose="020B0604020202020204" pitchFamily="34" charset="0"/>
              </a:rPr>
              <a:t>قياس </a:t>
            </a:r>
            <a:r>
              <a:rPr lang="ar-SA" sz="2000" b="1">
                <a:latin typeface="Arial" panose="020B0604020202020204" pitchFamily="34" charset="0"/>
              </a:rPr>
              <a:t>ذ</a:t>
            </a:r>
            <a:r>
              <a:rPr lang="ar-EG" sz="2000" b="1">
                <a:latin typeface="Arial" panose="020B0604020202020204" pitchFamily="34" charset="0"/>
              </a:rPr>
              <a:t>ا</a:t>
            </a:r>
            <a:r>
              <a:rPr lang="ar-SA" sz="2000" b="1">
                <a:latin typeface="Arial" panose="020B0604020202020204" pitchFamily="34" charset="0"/>
              </a:rPr>
              <a:t> معنى ويحقق الأهداف التي تسعى المنظمة للوصول إليها.</a:t>
            </a:r>
            <a:endParaRPr lang="en-US" sz="2000" b="1">
              <a:latin typeface="Arial" panose="020B0604020202020204" pitchFamily="34" charset="0"/>
            </a:endParaRP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1357313" y="1949450"/>
            <a:ext cx="6572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sz="2000" b="1">
                <a:latin typeface="Arial" panose="020B0604020202020204" pitchFamily="34" charset="0"/>
              </a:rPr>
              <a:t>ارتباط الم</a:t>
            </a:r>
            <a:r>
              <a:rPr lang="ar-QA" sz="2000" b="1">
                <a:latin typeface="Arial" panose="020B0604020202020204" pitchFamily="34" charset="0"/>
              </a:rPr>
              <a:t>ؤشر</a:t>
            </a:r>
            <a:r>
              <a:rPr lang="ar-SA" sz="2000" b="1">
                <a:latin typeface="Arial" panose="020B0604020202020204" pitchFamily="34" charset="0"/>
              </a:rPr>
              <a:t> بالعمليات التي تقوم بها المنظمة.</a:t>
            </a:r>
            <a:endParaRPr lang="en-US" sz="2000" b="1">
              <a:latin typeface="Arial" panose="020B0604020202020204" pitchFamily="34" charset="0"/>
            </a:endParaRPr>
          </a:p>
        </p:txBody>
      </p:sp>
      <p:sp>
        <p:nvSpPr>
          <p:cNvPr id="36869" name="TextBox 5"/>
          <p:cNvSpPr txBox="1">
            <a:spLocks noChangeArrowheads="1"/>
          </p:cNvSpPr>
          <p:nvPr/>
        </p:nvSpPr>
        <p:spPr bwMode="auto">
          <a:xfrm>
            <a:off x="1285875" y="2708275"/>
            <a:ext cx="6643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sz="2000" b="1">
                <a:latin typeface="Arial" panose="020B0604020202020204" pitchFamily="34" charset="0"/>
              </a:rPr>
              <a:t>تجنب الإفراط في استخدام الم</a:t>
            </a:r>
            <a:r>
              <a:rPr lang="ar-QA" sz="2000" b="1">
                <a:latin typeface="Arial" panose="020B0604020202020204" pitchFamily="34" charset="0"/>
              </a:rPr>
              <a:t>ؤشرات</a:t>
            </a:r>
            <a:r>
              <a:rPr lang="ar-SA" sz="2000" b="1">
                <a:latin typeface="Arial" panose="020B0604020202020204" pitchFamily="34" charset="0"/>
              </a:rPr>
              <a:t>.</a:t>
            </a:r>
            <a:endParaRPr lang="en-US" sz="2000" b="1">
              <a:latin typeface="Arial" panose="020B0604020202020204" pitchFamily="34" charset="0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8244408" y="1142984"/>
            <a:ext cx="642910" cy="428628"/>
          </a:xfrm>
          <a:prstGeom prst="flowChartConnector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1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8154849" y="4293096"/>
            <a:ext cx="642910" cy="428628"/>
          </a:xfrm>
          <a:prstGeom prst="flowChartConnector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5</a:t>
            </a:r>
          </a:p>
        </p:txBody>
      </p:sp>
      <p:sp>
        <p:nvSpPr>
          <p:cNvPr id="13" name="Flowchart: Connector 12"/>
          <p:cNvSpPr/>
          <p:nvPr/>
        </p:nvSpPr>
        <p:spPr>
          <a:xfrm>
            <a:off x="8179793" y="3501008"/>
            <a:ext cx="642910" cy="428628"/>
          </a:xfrm>
          <a:prstGeom prst="flowChartConnector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4</a:t>
            </a:r>
          </a:p>
        </p:txBody>
      </p:sp>
      <p:sp>
        <p:nvSpPr>
          <p:cNvPr id="14" name="Flowchart: Connector 13"/>
          <p:cNvSpPr/>
          <p:nvPr/>
        </p:nvSpPr>
        <p:spPr>
          <a:xfrm>
            <a:off x="8245179" y="1920252"/>
            <a:ext cx="642910" cy="428628"/>
          </a:xfrm>
          <a:prstGeom prst="flowChartConnector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2</a:t>
            </a:r>
          </a:p>
        </p:txBody>
      </p:sp>
      <p:sp>
        <p:nvSpPr>
          <p:cNvPr id="15" name="Flowchart: Connector 14"/>
          <p:cNvSpPr/>
          <p:nvPr/>
        </p:nvSpPr>
        <p:spPr>
          <a:xfrm>
            <a:off x="8173741" y="2708920"/>
            <a:ext cx="642910" cy="428628"/>
          </a:xfrm>
          <a:prstGeom prst="flowChartConnector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3</a:t>
            </a: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884238" y="3500438"/>
            <a:ext cx="7072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sz="2000" b="1">
                <a:latin typeface="Arial" panose="020B0604020202020204" pitchFamily="34" charset="0"/>
              </a:rPr>
              <a:t>واقعي وموضوعي  يعكس الأداء الفعلي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14375" y="4292600"/>
            <a:ext cx="7215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sz="2000" b="1">
                <a:latin typeface="Arial" panose="020B0604020202020204" pitchFamily="34" charset="0"/>
              </a:rPr>
              <a:t>يقيس المؤشر مقدار التغير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36868" grpId="0"/>
      <p:bldP spid="36869" grpId="0"/>
      <p:bldP spid="16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2483768" y="285750"/>
            <a:ext cx="6231607" cy="52322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ar-QA" sz="2800" b="1" dirty="0" smtClean="0">
                <a:solidFill>
                  <a:schemeClr val="bg1"/>
                </a:solidFill>
              </a:rPr>
              <a:t>أنواع مؤشرات الأداء المستخدمة في المشروعات </a:t>
            </a:r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1143000" y="1052513"/>
            <a:ext cx="7000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sz="2400" b="1">
                <a:latin typeface="Arial" panose="020B0604020202020204" pitchFamily="34" charset="0"/>
              </a:rPr>
              <a:t>مؤشرات تتعلق بفعالية </a:t>
            </a:r>
            <a:r>
              <a:rPr lang="en-US" sz="2400" b="1">
                <a:latin typeface="Arial" panose="020B0604020202020204" pitchFamily="34" charset="0"/>
              </a:rPr>
              <a:t>Effectiveness</a:t>
            </a:r>
            <a:r>
              <a:rPr lang="en-US" sz="2400">
                <a:latin typeface="Arial" panose="020B0604020202020204" pitchFamily="34" charset="0"/>
              </a:rPr>
              <a:t> </a:t>
            </a:r>
            <a:endParaRPr lang="ar-QA" sz="2400">
              <a:latin typeface="Arial" panose="020B0604020202020204" pitchFamily="34" charset="0"/>
            </a:endParaRP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1871663" y="1700213"/>
            <a:ext cx="6229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sz="2000" b="1">
                <a:latin typeface="Arial" panose="020B0604020202020204" pitchFamily="34" charset="0"/>
              </a:rPr>
              <a:t>مؤشرات تتعلق بكفاءة </a:t>
            </a:r>
            <a:r>
              <a:rPr lang="en-US" sz="2000" b="1">
                <a:latin typeface="Arial" panose="020B0604020202020204" pitchFamily="34" charset="0"/>
              </a:rPr>
              <a:t>Efficiency</a:t>
            </a:r>
            <a:r>
              <a:rPr lang="en-US" sz="2000">
                <a:latin typeface="Arial" panose="020B0604020202020204" pitchFamily="34" charset="0"/>
              </a:rPr>
              <a:t> </a:t>
            </a:r>
            <a:endParaRPr lang="ar-QA" sz="2000">
              <a:latin typeface="Arial" panose="020B0604020202020204" pitchFamily="34" charset="0"/>
            </a:endParaRPr>
          </a:p>
        </p:txBody>
      </p:sp>
      <p:sp>
        <p:nvSpPr>
          <p:cNvPr id="31749" name="TextBox 5"/>
          <p:cNvSpPr txBox="1">
            <a:spLocks noChangeArrowheads="1"/>
          </p:cNvSpPr>
          <p:nvPr/>
        </p:nvSpPr>
        <p:spPr bwMode="auto">
          <a:xfrm>
            <a:off x="1901825" y="2276475"/>
            <a:ext cx="6170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sz="2000" b="1">
                <a:latin typeface="Arial" panose="020B0604020202020204" pitchFamily="34" charset="0"/>
              </a:rPr>
              <a:t>مؤشرات تتعلق بإنتاجية </a:t>
            </a:r>
            <a:r>
              <a:rPr lang="en-US" sz="2000" b="1">
                <a:latin typeface="Arial" panose="020B0604020202020204" pitchFamily="34" charset="0"/>
              </a:rPr>
              <a:t>Productivity</a:t>
            </a:r>
            <a:r>
              <a:rPr lang="en-US" sz="2000">
                <a:latin typeface="Arial" panose="020B0604020202020204" pitchFamily="34" charset="0"/>
              </a:rPr>
              <a:t> </a:t>
            </a:r>
            <a:r>
              <a:rPr lang="ar-QA" sz="20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1750" name="TextBox 6"/>
          <p:cNvSpPr txBox="1">
            <a:spLocks noChangeArrowheads="1"/>
          </p:cNvSpPr>
          <p:nvPr/>
        </p:nvSpPr>
        <p:spPr bwMode="auto">
          <a:xfrm>
            <a:off x="1843088" y="2957513"/>
            <a:ext cx="6229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sz="2000" b="1">
                <a:latin typeface="Arial" panose="020B0604020202020204" pitchFamily="34" charset="0"/>
              </a:rPr>
              <a:t>مؤشرات تتعلق بوقت التشغيل </a:t>
            </a:r>
            <a:r>
              <a:rPr lang="en-US" sz="2000" b="1">
                <a:latin typeface="Arial" panose="020B0604020202020204" pitchFamily="34" charset="0"/>
              </a:rPr>
              <a:t>Timelines</a:t>
            </a:r>
            <a:endParaRPr lang="ar-QA" sz="2000"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90713" y="3644900"/>
            <a:ext cx="6110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sz="2000" b="1">
                <a:latin typeface="Arial" panose="020B0604020202020204" pitchFamily="34" charset="0"/>
              </a:rPr>
              <a:t>مؤشرات تتعلق بالأمان </a:t>
            </a:r>
            <a:r>
              <a:rPr lang="en-US" sz="2000" b="1">
                <a:latin typeface="Arial" panose="020B0604020202020204" pitchFamily="34" charset="0"/>
              </a:rPr>
              <a:t>Safety</a:t>
            </a:r>
            <a:r>
              <a:rPr lang="en-US" sz="2000">
                <a:latin typeface="Arial" panose="020B0604020202020204" pitchFamily="34" charset="0"/>
              </a:rPr>
              <a:t> </a:t>
            </a:r>
            <a:endParaRPr lang="ar-QA" sz="2000"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39950" y="4324350"/>
            <a:ext cx="5932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sz="2000" b="1">
                <a:latin typeface="Arial" panose="020B0604020202020204" pitchFamily="34" charset="0"/>
              </a:rPr>
              <a:t>مؤشرات تتعلق بمستوى جودة </a:t>
            </a:r>
            <a:r>
              <a:rPr lang="en-US" sz="2000" b="1">
                <a:latin typeface="Arial" panose="020B0604020202020204" pitchFamily="34" charset="0"/>
              </a:rPr>
              <a:t> Quality</a:t>
            </a:r>
            <a:r>
              <a:rPr lang="en-US" sz="2000">
                <a:latin typeface="Arial" panose="020B0604020202020204" pitchFamily="34" charset="0"/>
              </a:rPr>
              <a:t> </a:t>
            </a:r>
            <a:endParaRPr lang="ar-QA" sz="2000">
              <a:latin typeface="Arial" panose="020B0604020202020204" pitchFamily="34" charset="0"/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8358214" y="1052736"/>
            <a:ext cx="642910" cy="428628"/>
          </a:xfrm>
          <a:prstGeom prst="flowChartConnector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1</a:t>
            </a:r>
          </a:p>
        </p:txBody>
      </p:sp>
      <p:sp>
        <p:nvSpPr>
          <p:cNvPr id="10" name="Flowchart: Connector 9"/>
          <p:cNvSpPr/>
          <p:nvPr/>
        </p:nvSpPr>
        <p:spPr>
          <a:xfrm>
            <a:off x="8302570" y="4341811"/>
            <a:ext cx="642910" cy="428628"/>
          </a:xfrm>
          <a:prstGeom prst="flowChartConnector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6</a:t>
            </a:r>
          </a:p>
        </p:txBody>
      </p:sp>
      <p:sp>
        <p:nvSpPr>
          <p:cNvPr id="11" name="Flowchart: Connector 10"/>
          <p:cNvSpPr/>
          <p:nvPr/>
        </p:nvSpPr>
        <p:spPr>
          <a:xfrm>
            <a:off x="8302570" y="3645024"/>
            <a:ext cx="642910" cy="428628"/>
          </a:xfrm>
          <a:prstGeom prst="flowChartConnector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5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8316416" y="2996952"/>
            <a:ext cx="642910" cy="428628"/>
          </a:xfrm>
          <a:prstGeom prst="flowChartConnector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4</a:t>
            </a:r>
          </a:p>
        </p:txBody>
      </p:sp>
      <p:sp>
        <p:nvSpPr>
          <p:cNvPr id="13" name="Flowchart: Connector 12"/>
          <p:cNvSpPr/>
          <p:nvPr/>
        </p:nvSpPr>
        <p:spPr>
          <a:xfrm>
            <a:off x="8316416" y="1700808"/>
            <a:ext cx="642910" cy="428628"/>
          </a:xfrm>
          <a:prstGeom prst="flowChartConnector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2</a:t>
            </a:r>
          </a:p>
        </p:txBody>
      </p:sp>
      <p:sp>
        <p:nvSpPr>
          <p:cNvPr id="14" name="Flowchart: Connector 13"/>
          <p:cNvSpPr/>
          <p:nvPr/>
        </p:nvSpPr>
        <p:spPr>
          <a:xfrm>
            <a:off x="8321424" y="2280292"/>
            <a:ext cx="642910" cy="428628"/>
          </a:xfrm>
          <a:prstGeom prst="flowChartConnector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/>
      <p:bldP spid="31749" grpId="0"/>
      <p:bldP spid="31750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6335713" y="1114425"/>
            <a:ext cx="2124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b="1"/>
              <a:t>اسم المشروع </a:t>
            </a:r>
            <a:endParaRPr lang="ar-QA"/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6299200" y="1762125"/>
            <a:ext cx="2160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الجهات المشاركة  </a:t>
            </a:r>
            <a:endParaRPr lang="en-US"/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6083300" y="2411413"/>
            <a:ext cx="2376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المدة الزمنية للانتهاء</a:t>
            </a:r>
            <a:endParaRPr lang="en-US"/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6335713" y="3059113"/>
            <a:ext cx="212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المسئول عن البرنامج</a:t>
            </a:r>
            <a:endParaRPr lang="en-US"/>
          </a:p>
        </p:txBody>
      </p:sp>
      <p:sp>
        <p:nvSpPr>
          <p:cNvPr id="23558" name="TextBox 7"/>
          <p:cNvSpPr txBox="1">
            <a:spLocks noChangeArrowheads="1"/>
          </p:cNvSpPr>
          <p:nvPr/>
        </p:nvSpPr>
        <p:spPr bwMode="auto">
          <a:xfrm>
            <a:off x="6335713" y="3635375"/>
            <a:ext cx="212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نطاق التنفيذ</a:t>
            </a:r>
            <a:endParaRPr lang="en-US"/>
          </a:p>
        </p:txBody>
      </p:sp>
      <p:sp>
        <p:nvSpPr>
          <p:cNvPr id="23559" name="TextBox 8"/>
          <p:cNvSpPr txBox="1">
            <a:spLocks noChangeArrowheads="1"/>
          </p:cNvSpPr>
          <p:nvPr/>
        </p:nvSpPr>
        <p:spPr bwMode="auto">
          <a:xfrm>
            <a:off x="6516688" y="4138613"/>
            <a:ext cx="194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الجهة المنفذة  </a:t>
            </a:r>
            <a:endParaRPr lang="en-US"/>
          </a:p>
        </p:txBody>
      </p:sp>
      <p:sp>
        <p:nvSpPr>
          <p:cNvPr id="23560" name="TextBox 9"/>
          <p:cNvSpPr txBox="1">
            <a:spLocks noChangeArrowheads="1"/>
          </p:cNvSpPr>
          <p:nvPr/>
        </p:nvSpPr>
        <p:spPr bwMode="auto">
          <a:xfrm>
            <a:off x="2417763" y="1196975"/>
            <a:ext cx="2305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الاتساق العام للبرنامج</a:t>
            </a:r>
            <a:r>
              <a:rPr lang="ar-QA"/>
              <a:t> </a:t>
            </a:r>
          </a:p>
        </p:txBody>
      </p:sp>
      <p:sp>
        <p:nvSpPr>
          <p:cNvPr id="23561" name="TextBox 10"/>
          <p:cNvSpPr txBox="1">
            <a:spLocks noChangeArrowheads="1"/>
          </p:cNvSpPr>
          <p:nvPr/>
        </p:nvSpPr>
        <p:spPr bwMode="auto">
          <a:xfrm>
            <a:off x="1890713" y="1690688"/>
            <a:ext cx="283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b="1"/>
              <a:t>التعريف بالمشروع</a:t>
            </a:r>
            <a:endParaRPr lang="en-US"/>
          </a:p>
        </p:txBody>
      </p:sp>
      <p:sp>
        <p:nvSpPr>
          <p:cNvPr id="23562" name="TextBox 11"/>
          <p:cNvSpPr txBox="1">
            <a:spLocks noChangeArrowheads="1"/>
          </p:cNvSpPr>
          <p:nvPr/>
        </p:nvSpPr>
        <p:spPr bwMode="auto">
          <a:xfrm>
            <a:off x="1811338" y="2411413"/>
            <a:ext cx="2911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b="1"/>
              <a:t>أهداف ال</a:t>
            </a:r>
            <a:r>
              <a:rPr lang="ar-QA" b="1"/>
              <a:t>مشروع  </a:t>
            </a:r>
            <a:endParaRPr lang="en-US"/>
          </a:p>
        </p:txBody>
      </p:sp>
      <p:sp>
        <p:nvSpPr>
          <p:cNvPr id="23563" name="TextBox 12"/>
          <p:cNvSpPr txBox="1">
            <a:spLocks noChangeArrowheads="1"/>
          </p:cNvSpPr>
          <p:nvPr/>
        </p:nvSpPr>
        <p:spPr bwMode="auto">
          <a:xfrm>
            <a:off x="1770063" y="3068638"/>
            <a:ext cx="29527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أنشطة المشروع </a:t>
            </a:r>
          </a:p>
        </p:txBody>
      </p:sp>
      <p:sp>
        <p:nvSpPr>
          <p:cNvPr id="23564" name="TextBox 13"/>
          <p:cNvSpPr txBox="1">
            <a:spLocks noChangeArrowheads="1"/>
          </p:cNvSpPr>
          <p:nvPr/>
        </p:nvSpPr>
        <p:spPr bwMode="auto">
          <a:xfrm>
            <a:off x="1692275" y="3716338"/>
            <a:ext cx="3030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تكاليف المشروع </a:t>
            </a:r>
          </a:p>
        </p:txBody>
      </p:sp>
      <p:sp>
        <p:nvSpPr>
          <p:cNvPr id="23565" name="TextBox 14"/>
          <p:cNvSpPr txBox="1">
            <a:spLocks noChangeArrowheads="1"/>
          </p:cNvSpPr>
          <p:nvPr/>
        </p:nvSpPr>
        <p:spPr bwMode="auto">
          <a:xfrm>
            <a:off x="3203575" y="188913"/>
            <a:ext cx="4032250" cy="52387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ar-QA" sz="2800" b="1" dirty="0" smtClean="0">
                <a:solidFill>
                  <a:schemeClr val="bg1"/>
                </a:solidFill>
              </a:rPr>
              <a:t>عناصر المشروع </a:t>
            </a:r>
          </a:p>
        </p:txBody>
      </p:sp>
      <p:sp>
        <p:nvSpPr>
          <p:cNvPr id="2" name="Oval 1"/>
          <p:cNvSpPr/>
          <p:nvPr/>
        </p:nvSpPr>
        <p:spPr>
          <a:xfrm>
            <a:off x="8545767" y="1196752"/>
            <a:ext cx="360040" cy="2819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1</a:t>
            </a:r>
          </a:p>
        </p:txBody>
      </p:sp>
      <p:sp>
        <p:nvSpPr>
          <p:cNvPr id="15" name="Oval 14"/>
          <p:cNvSpPr/>
          <p:nvPr/>
        </p:nvSpPr>
        <p:spPr>
          <a:xfrm>
            <a:off x="8520267" y="1793001"/>
            <a:ext cx="360040" cy="2819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2</a:t>
            </a:r>
          </a:p>
        </p:txBody>
      </p:sp>
      <p:sp>
        <p:nvSpPr>
          <p:cNvPr id="16" name="Oval 15"/>
          <p:cNvSpPr/>
          <p:nvPr/>
        </p:nvSpPr>
        <p:spPr>
          <a:xfrm>
            <a:off x="8520267" y="2455009"/>
            <a:ext cx="360040" cy="2819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3</a:t>
            </a:r>
          </a:p>
        </p:txBody>
      </p:sp>
      <p:sp>
        <p:nvSpPr>
          <p:cNvPr id="17" name="Oval 16"/>
          <p:cNvSpPr/>
          <p:nvPr/>
        </p:nvSpPr>
        <p:spPr>
          <a:xfrm>
            <a:off x="8515533" y="3059534"/>
            <a:ext cx="360040" cy="2819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4</a:t>
            </a:r>
          </a:p>
        </p:txBody>
      </p:sp>
      <p:sp>
        <p:nvSpPr>
          <p:cNvPr id="18" name="Oval 17"/>
          <p:cNvSpPr/>
          <p:nvPr/>
        </p:nvSpPr>
        <p:spPr>
          <a:xfrm>
            <a:off x="8515533" y="3660356"/>
            <a:ext cx="360040" cy="2819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5</a:t>
            </a:r>
          </a:p>
        </p:txBody>
      </p:sp>
      <p:sp>
        <p:nvSpPr>
          <p:cNvPr id="19" name="Oval 18"/>
          <p:cNvSpPr/>
          <p:nvPr/>
        </p:nvSpPr>
        <p:spPr>
          <a:xfrm>
            <a:off x="8504542" y="4224129"/>
            <a:ext cx="360040" cy="2819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6</a:t>
            </a:r>
          </a:p>
        </p:txBody>
      </p:sp>
      <p:sp>
        <p:nvSpPr>
          <p:cNvPr id="20" name="Oval 19"/>
          <p:cNvSpPr/>
          <p:nvPr/>
        </p:nvSpPr>
        <p:spPr>
          <a:xfrm>
            <a:off x="5250306" y="1196752"/>
            <a:ext cx="360040" cy="2819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7</a:t>
            </a:r>
          </a:p>
        </p:txBody>
      </p:sp>
      <p:sp>
        <p:nvSpPr>
          <p:cNvPr id="21" name="Oval 20"/>
          <p:cNvSpPr/>
          <p:nvPr/>
        </p:nvSpPr>
        <p:spPr>
          <a:xfrm>
            <a:off x="5224806" y="1793001"/>
            <a:ext cx="360040" cy="2819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8</a:t>
            </a:r>
          </a:p>
        </p:txBody>
      </p:sp>
      <p:sp>
        <p:nvSpPr>
          <p:cNvPr id="22" name="Oval 21"/>
          <p:cNvSpPr/>
          <p:nvPr/>
        </p:nvSpPr>
        <p:spPr>
          <a:xfrm>
            <a:off x="5224806" y="2455009"/>
            <a:ext cx="360040" cy="2819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9</a:t>
            </a:r>
          </a:p>
        </p:txBody>
      </p:sp>
      <p:sp>
        <p:nvSpPr>
          <p:cNvPr id="23" name="Oval 22"/>
          <p:cNvSpPr/>
          <p:nvPr/>
        </p:nvSpPr>
        <p:spPr>
          <a:xfrm>
            <a:off x="5148064" y="3059534"/>
            <a:ext cx="462282" cy="3683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sz="1000" dirty="0"/>
              <a:t>10</a:t>
            </a:r>
          </a:p>
        </p:txBody>
      </p:sp>
      <p:sp>
        <p:nvSpPr>
          <p:cNvPr id="24" name="Oval 23"/>
          <p:cNvSpPr/>
          <p:nvPr/>
        </p:nvSpPr>
        <p:spPr>
          <a:xfrm>
            <a:off x="5148064" y="3723114"/>
            <a:ext cx="462282" cy="2819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sz="1000" dirty="0"/>
              <a:t>11</a:t>
            </a:r>
          </a:p>
        </p:txBody>
      </p:sp>
      <p:sp>
        <p:nvSpPr>
          <p:cNvPr id="26" name="Oval 25"/>
          <p:cNvSpPr/>
          <p:nvPr/>
        </p:nvSpPr>
        <p:spPr>
          <a:xfrm>
            <a:off x="8563272" y="1196752"/>
            <a:ext cx="360040" cy="2819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1</a:t>
            </a:r>
          </a:p>
        </p:txBody>
      </p:sp>
      <p:sp>
        <p:nvSpPr>
          <p:cNvPr id="27" name="Oval 26"/>
          <p:cNvSpPr/>
          <p:nvPr/>
        </p:nvSpPr>
        <p:spPr>
          <a:xfrm>
            <a:off x="8537772" y="1793001"/>
            <a:ext cx="360040" cy="2819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2</a:t>
            </a:r>
          </a:p>
        </p:txBody>
      </p:sp>
      <p:sp>
        <p:nvSpPr>
          <p:cNvPr id="28" name="Oval 27"/>
          <p:cNvSpPr/>
          <p:nvPr/>
        </p:nvSpPr>
        <p:spPr>
          <a:xfrm>
            <a:off x="8537772" y="2455009"/>
            <a:ext cx="360040" cy="2819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3</a:t>
            </a:r>
          </a:p>
        </p:txBody>
      </p:sp>
      <p:sp>
        <p:nvSpPr>
          <p:cNvPr id="29" name="Oval 28"/>
          <p:cNvSpPr/>
          <p:nvPr/>
        </p:nvSpPr>
        <p:spPr>
          <a:xfrm>
            <a:off x="8533038" y="3059534"/>
            <a:ext cx="360040" cy="2819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4</a:t>
            </a:r>
          </a:p>
        </p:txBody>
      </p:sp>
      <p:sp>
        <p:nvSpPr>
          <p:cNvPr id="30" name="Oval 29"/>
          <p:cNvSpPr/>
          <p:nvPr/>
        </p:nvSpPr>
        <p:spPr>
          <a:xfrm>
            <a:off x="8533038" y="3660356"/>
            <a:ext cx="360040" cy="2819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5</a:t>
            </a:r>
          </a:p>
        </p:txBody>
      </p:sp>
      <p:sp>
        <p:nvSpPr>
          <p:cNvPr id="31" name="Oval 30"/>
          <p:cNvSpPr/>
          <p:nvPr/>
        </p:nvSpPr>
        <p:spPr>
          <a:xfrm>
            <a:off x="8522047" y="4224129"/>
            <a:ext cx="360040" cy="28195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  <p:bldP spid="23556" grpId="0"/>
      <p:bldP spid="23557" grpId="0"/>
      <p:bldP spid="23558" grpId="0"/>
      <p:bldP spid="23559" grpId="0"/>
      <p:bldP spid="23560" grpId="0"/>
      <p:bldP spid="23561" grpId="0"/>
      <p:bldP spid="23562" grpId="0"/>
      <p:bldP spid="23563" grpId="0"/>
      <p:bldP spid="2356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" y="692150"/>
          <a:ext cx="9069386" cy="612140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29876"/>
                <a:gridCol w="752538"/>
                <a:gridCol w="752538"/>
                <a:gridCol w="647357"/>
                <a:gridCol w="434669"/>
                <a:gridCol w="448617"/>
                <a:gridCol w="448617"/>
                <a:gridCol w="615395"/>
                <a:gridCol w="615395"/>
                <a:gridCol w="529392"/>
                <a:gridCol w="534621"/>
                <a:gridCol w="542757"/>
                <a:gridCol w="542757"/>
                <a:gridCol w="482321"/>
                <a:gridCol w="496268"/>
                <a:gridCol w="496268"/>
              </a:tblGrid>
              <a:tr h="371853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000" b="1" dirty="0">
                          <a:effectLst/>
                        </a:rPr>
                        <a:t>الهدف  الرئيسي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000" b="1">
                          <a:effectLst/>
                        </a:rPr>
                        <a:t>الأنشطة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000" b="1">
                          <a:effectLst/>
                        </a:rPr>
                        <a:t>مؤشرات الأداء 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000" b="1">
                          <a:effectLst/>
                        </a:rPr>
                        <a:t>مصدر التحقق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 gridSpan="9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000">
                          <a:effectLst/>
                        </a:rPr>
                        <a:t>2013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Q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Q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Q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Q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Q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Q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Q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Q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000">
                          <a:effectLst/>
                        </a:rPr>
                        <a:t>2014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Q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QA"/>
                    </a:p>
                  </a:txBody>
                  <a:tcPr/>
                </a:tc>
              </a:tr>
              <a:tr h="371853">
                <a:tc vMerge="1">
                  <a:txBody>
                    <a:bodyPr/>
                    <a:lstStyle/>
                    <a:p>
                      <a:pPr rtl="1"/>
                      <a:endParaRPr lang="ar-Q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Q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Q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000" b="1" dirty="0">
                          <a:effectLst/>
                        </a:rPr>
                        <a:t>ابريل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000" b="1">
                          <a:effectLst/>
                        </a:rPr>
                        <a:t>مايو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000" b="1">
                          <a:effectLst/>
                        </a:rPr>
                        <a:t>يونيو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000" b="1">
                          <a:effectLst/>
                        </a:rPr>
                        <a:t>يوليو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000" b="1">
                          <a:effectLst/>
                        </a:rPr>
                        <a:t>أغسطس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000" b="1">
                          <a:effectLst/>
                        </a:rPr>
                        <a:t>سبتمبر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000" b="1">
                          <a:effectLst/>
                        </a:rPr>
                        <a:t>أكتوبر 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000" b="1">
                          <a:effectLst/>
                        </a:rPr>
                        <a:t>نوفمبر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000" b="1">
                          <a:effectLst/>
                        </a:rPr>
                        <a:t>ديسمبر 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000" b="1">
                          <a:effectLst/>
                        </a:rPr>
                        <a:t>يناير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000" b="1">
                          <a:effectLst/>
                        </a:rPr>
                        <a:t>فبراير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000" b="1" dirty="0">
                          <a:effectLst/>
                        </a:rPr>
                        <a:t>مارس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</a:tr>
              <a:tr h="412913">
                <a:tc row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</a:tr>
              <a:tr h="412913">
                <a:tc vMerge="1">
                  <a:txBody>
                    <a:bodyPr/>
                    <a:lstStyle/>
                    <a:p>
                      <a:pPr rtl="1"/>
                      <a:endParaRPr lang="ar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</a:tr>
              <a:tr h="412913">
                <a:tc vMerge="1">
                  <a:txBody>
                    <a:bodyPr/>
                    <a:lstStyle/>
                    <a:p>
                      <a:pPr rtl="1"/>
                      <a:endParaRPr lang="ar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</a:tr>
              <a:tr h="417827">
                <a:tc row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</a:tr>
              <a:tr h="412913">
                <a:tc vMerge="1">
                  <a:txBody>
                    <a:bodyPr/>
                    <a:lstStyle/>
                    <a:p>
                      <a:pPr rtl="1"/>
                      <a:endParaRPr lang="ar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</a:tr>
              <a:tr h="412913">
                <a:tc vMerge="1">
                  <a:txBody>
                    <a:bodyPr/>
                    <a:lstStyle/>
                    <a:p>
                      <a:pPr rtl="1"/>
                      <a:endParaRPr lang="ar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</a:tr>
              <a:tr h="412913">
                <a:tc vMerge="1">
                  <a:txBody>
                    <a:bodyPr/>
                    <a:lstStyle/>
                    <a:p>
                      <a:pPr rtl="1"/>
                      <a:endParaRPr lang="ar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</a:tr>
              <a:tr h="412913">
                <a:tc row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</a:tr>
              <a:tr h="412913">
                <a:tc vMerge="1">
                  <a:txBody>
                    <a:bodyPr/>
                    <a:lstStyle/>
                    <a:p>
                      <a:pPr rtl="1"/>
                      <a:endParaRPr lang="ar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</a:tr>
              <a:tr h="412913">
                <a:tc vMerge="1">
                  <a:txBody>
                    <a:bodyPr/>
                    <a:lstStyle/>
                    <a:p>
                      <a:pPr rtl="1"/>
                      <a:endParaRPr lang="ar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</a:tr>
              <a:tr h="417827">
                <a:tc row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</a:tr>
              <a:tr h="412913">
                <a:tc vMerge="1">
                  <a:txBody>
                    <a:bodyPr/>
                    <a:lstStyle/>
                    <a:p>
                      <a:pPr rtl="1"/>
                      <a:endParaRPr lang="ar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</a:tr>
              <a:tr h="412913">
                <a:tc vMerge="1">
                  <a:txBody>
                    <a:bodyPr/>
                    <a:lstStyle/>
                    <a:p>
                      <a:pPr rtl="1"/>
                      <a:endParaRPr lang="ar-Q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399" marR="54399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79712" y="116632"/>
            <a:ext cx="4680520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ar-QA" sz="3200" b="1" dirty="0"/>
              <a:t>أنشطة المشروع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9" y="908050"/>
          <a:ext cx="8964611" cy="576103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897282"/>
                <a:gridCol w="1972766"/>
                <a:gridCol w="1984747"/>
                <a:gridCol w="1709171"/>
                <a:gridCol w="1400645"/>
              </a:tblGrid>
              <a:tr h="71652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900" dirty="0">
                          <a:effectLst/>
                        </a:rPr>
                        <a:t>النشاط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900">
                          <a:effectLst/>
                        </a:rPr>
                        <a:t>التكلفة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900">
                          <a:effectLst/>
                        </a:rPr>
                        <a:t>البند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900">
                          <a:effectLst/>
                        </a:rPr>
                        <a:t>رقم البند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900">
                          <a:effectLst/>
                        </a:rPr>
                        <a:t>الإدارة المختصة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</a:tr>
              <a:tr h="38768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</a:tr>
              <a:tr h="38768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</a:tr>
              <a:tr h="38768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</a:tr>
              <a:tr h="38999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</a:tr>
              <a:tr h="38768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</a:tr>
              <a:tr h="38768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</a:tr>
              <a:tr h="38768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</a:tr>
              <a:tr h="38768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</a:tr>
              <a:tr h="38768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</a:tr>
              <a:tr h="38768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</a:tr>
              <a:tr h="38999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</a:tr>
              <a:tr h="38768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</a:tr>
              <a:tr h="38768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QA" sz="11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287" marR="54287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23728" y="116632"/>
            <a:ext cx="3960440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ar-QA" sz="2400" b="1" dirty="0"/>
              <a:t>تكلفة  المشروع 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88640"/>
            <a:ext cx="698477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QA" b="1" dirty="0"/>
              <a:t>القيود المفروضة على المشروع  </a:t>
            </a:r>
            <a:r>
              <a:rPr lang="en-US" b="1" dirty="0"/>
              <a:t>Competing Project Constrains </a:t>
            </a:r>
            <a:endParaRPr lang="ar-QA" b="1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492500" y="692150"/>
            <a:ext cx="5184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يجب على مدير المشروع أن يعمل توازن أو موائمة بينها.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671888" y="2565400"/>
            <a:ext cx="4535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/>
            <a:r>
              <a:rPr lang="ar-QA" b="1"/>
              <a:t>الزمن</a:t>
            </a:r>
            <a:endParaRPr lang="en-US" b="1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08513" y="3141663"/>
            <a:ext cx="3600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الموارد </a:t>
            </a:r>
            <a:endParaRPr lang="en-US" b="1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14875" y="3644900"/>
            <a:ext cx="3421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الجودة </a:t>
            </a:r>
            <a:endParaRPr lang="en-US" b="1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10125" y="4275138"/>
            <a:ext cx="3382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المخاطر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635375" y="1412875"/>
            <a:ext cx="4500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الأهداف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06813" y="1989138"/>
            <a:ext cx="4429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التكلفة </a:t>
            </a:r>
          </a:p>
        </p:txBody>
      </p:sp>
      <p:sp>
        <p:nvSpPr>
          <p:cNvPr id="13" name="Oval 12"/>
          <p:cNvSpPr/>
          <p:nvPr/>
        </p:nvSpPr>
        <p:spPr>
          <a:xfrm>
            <a:off x="8604448" y="1412776"/>
            <a:ext cx="288727" cy="36988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/>
              <a:t>1</a:t>
            </a:r>
            <a:endParaRPr lang="ar-QA" dirty="0"/>
          </a:p>
        </p:txBody>
      </p:sp>
      <p:sp>
        <p:nvSpPr>
          <p:cNvPr id="14" name="Oval 13"/>
          <p:cNvSpPr/>
          <p:nvPr/>
        </p:nvSpPr>
        <p:spPr>
          <a:xfrm>
            <a:off x="8601143" y="1988840"/>
            <a:ext cx="288727" cy="36988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/>
              <a:t>2</a:t>
            </a:r>
            <a:endParaRPr lang="ar-QA" dirty="0"/>
          </a:p>
        </p:txBody>
      </p:sp>
      <p:sp>
        <p:nvSpPr>
          <p:cNvPr id="15" name="Oval 14"/>
          <p:cNvSpPr/>
          <p:nvPr/>
        </p:nvSpPr>
        <p:spPr>
          <a:xfrm>
            <a:off x="8601144" y="2564904"/>
            <a:ext cx="288727" cy="36988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/>
              <a:t>3</a:t>
            </a:r>
            <a:endParaRPr lang="ar-QA" dirty="0"/>
          </a:p>
        </p:txBody>
      </p:sp>
      <p:sp>
        <p:nvSpPr>
          <p:cNvPr id="16" name="Oval 15"/>
          <p:cNvSpPr/>
          <p:nvPr/>
        </p:nvSpPr>
        <p:spPr>
          <a:xfrm>
            <a:off x="8601145" y="3140968"/>
            <a:ext cx="288727" cy="36988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/>
              <a:t>4</a:t>
            </a:r>
            <a:endParaRPr lang="ar-QA" dirty="0"/>
          </a:p>
        </p:txBody>
      </p:sp>
      <p:sp>
        <p:nvSpPr>
          <p:cNvPr id="17" name="Oval 16"/>
          <p:cNvSpPr/>
          <p:nvPr/>
        </p:nvSpPr>
        <p:spPr>
          <a:xfrm>
            <a:off x="8604448" y="3717032"/>
            <a:ext cx="288727" cy="36988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/>
              <a:t>5</a:t>
            </a:r>
            <a:endParaRPr lang="ar-QA" dirty="0"/>
          </a:p>
        </p:txBody>
      </p:sp>
      <p:sp>
        <p:nvSpPr>
          <p:cNvPr id="18" name="Oval 17"/>
          <p:cNvSpPr/>
          <p:nvPr/>
        </p:nvSpPr>
        <p:spPr>
          <a:xfrm>
            <a:off x="8604448" y="4293096"/>
            <a:ext cx="288727" cy="36988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/>
              <a:t>6</a:t>
            </a:r>
            <a:endParaRPr lang="ar-Q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  <p:bldP spid="4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43438" y="260350"/>
            <a:ext cx="4321175" cy="5857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ar-QA" sz="3200" b="1" dirty="0" smtClean="0"/>
              <a:t>من هم أصحاب المصلحة ؟</a:t>
            </a:r>
            <a:endParaRPr lang="en-US" sz="3200" b="1" dirty="0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48263" y="1268413"/>
            <a:ext cx="381635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ar-QA"/>
              <a:t>مدير المشروع </a:t>
            </a:r>
            <a:endParaRPr lang="en-US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ar-QA"/>
              <a:t>المستخدم</a:t>
            </a:r>
            <a:endParaRPr lang="en-US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ar-QA"/>
              <a:t>المؤسسة  </a:t>
            </a:r>
            <a:endParaRPr lang="en-US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ar-QA"/>
              <a:t>أعضاء فريق المشروع</a:t>
            </a:r>
            <a:endParaRPr lang="en-US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ar-QA"/>
              <a:t>أعضاء فريق إدارة المشروع </a:t>
            </a:r>
            <a:endParaRPr lang="en-US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ar-QA"/>
              <a:t>راعي المشروع </a:t>
            </a:r>
            <a:endParaRPr lang="en-US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ar-QA"/>
              <a:t>مكتب إدارة المشروع</a:t>
            </a:r>
            <a:endParaRPr lang="en-US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ar-QA"/>
              <a:t>المؤثرين ليس لهم صلة مباشر ولكن وضعهم في المؤسسة يجعل لهم تأثير إيجابي أو سلبي</a:t>
            </a:r>
            <a:endParaRPr lang="en-US"/>
          </a:p>
          <a:p>
            <a:pPr eaLnBrk="1" hangingPunct="1">
              <a:buFont typeface="Arial" panose="020B0604020202020204" pitchFamily="34" charset="0"/>
              <a:buChar char="•"/>
            </a:pPr>
            <a:endParaRPr lang="ar-Q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6100" y="1169988"/>
            <a:ext cx="8058150" cy="3914775"/>
          </a:xfrm>
          <a:noFill/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95513" y="260350"/>
            <a:ext cx="568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QA" sz="2800" b="1"/>
              <a:t>ما هو التخطيط الاستراتيجي؟ ولماذا؟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635896" y="2348880"/>
            <a:ext cx="1800200" cy="6480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b="1" dirty="0"/>
              <a:t>الأهداف الاستراتيجية </a:t>
            </a:r>
          </a:p>
        </p:txBody>
      </p:sp>
      <p:sp>
        <p:nvSpPr>
          <p:cNvPr id="6" name="Oval 5"/>
          <p:cNvSpPr/>
          <p:nvPr/>
        </p:nvSpPr>
        <p:spPr>
          <a:xfrm>
            <a:off x="3563888" y="3429000"/>
            <a:ext cx="2016224" cy="79208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b="1" dirty="0"/>
              <a:t>المشروعات </a:t>
            </a:r>
          </a:p>
        </p:txBody>
      </p:sp>
      <p:sp>
        <p:nvSpPr>
          <p:cNvPr id="7" name="Oval 6"/>
          <p:cNvSpPr/>
          <p:nvPr/>
        </p:nvSpPr>
        <p:spPr>
          <a:xfrm>
            <a:off x="3779912" y="620688"/>
            <a:ext cx="1728192" cy="57606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b="1" dirty="0"/>
              <a:t>الرؤية </a:t>
            </a:r>
          </a:p>
        </p:txBody>
      </p:sp>
      <p:sp>
        <p:nvSpPr>
          <p:cNvPr id="8" name="Oval 7"/>
          <p:cNvSpPr/>
          <p:nvPr/>
        </p:nvSpPr>
        <p:spPr>
          <a:xfrm>
            <a:off x="3707904" y="1556792"/>
            <a:ext cx="1728192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b="1" dirty="0"/>
              <a:t>الرسالة </a:t>
            </a:r>
          </a:p>
        </p:txBody>
      </p:sp>
      <p:sp>
        <p:nvSpPr>
          <p:cNvPr id="9" name="Oval 8"/>
          <p:cNvSpPr/>
          <p:nvPr/>
        </p:nvSpPr>
        <p:spPr>
          <a:xfrm>
            <a:off x="6804248" y="1412776"/>
            <a:ext cx="2016224" cy="1512168"/>
          </a:xfrm>
          <a:prstGeom prst="ellipse">
            <a:avLst/>
          </a:prstGeom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b="1" dirty="0">
                <a:solidFill>
                  <a:schemeClr val="tx1"/>
                </a:solidFill>
              </a:rPr>
              <a:t>علاقة المشروعات بالتخطيط الاستراتيجي 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16013" y="4581525"/>
            <a:ext cx="7632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QA" sz="2400" b="1"/>
              <a:t>المشروعات  هي أدوات تنفيذ الاستراتيجية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74" name="AutoShape 1028"/>
          <p:cNvCxnSpPr>
            <a:cxnSpLocks noChangeShapeType="1"/>
          </p:cNvCxnSpPr>
          <p:nvPr/>
        </p:nvCxnSpPr>
        <p:spPr bwMode="auto">
          <a:xfrm flipV="1">
            <a:off x="4505325" y="3573463"/>
            <a:ext cx="0" cy="287337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cxnSp>
        <p:nvCxnSpPr>
          <p:cNvPr id="28675" name="AutoShape 1029"/>
          <p:cNvCxnSpPr>
            <a:cxnSpLocks noChangeShapeType="1"/>
          </p:cNvCxnSpPr>
          <p:nvPr/>
        </p:nvCxnSpPr>
        <p:spPr bwMode="auto">
          <a:xfrm flipV="1">
            <a:off x="4505325" y="3573463"/>
            <a:ext cx="66675" cy="287337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20486" name="Rectangle 1030"/>
          <p:cNvSpPr>
            <a:spLocks noChangeArrowheads="1"/>
          </p:cNvSpPr>
          <p:nvPr/>
        </p:nvSpPr>
        <p:spPr bwMode="auto">
          <a:xfrm>
            <a:off x="900113" y="2132013"/>
            <a:ext cx="76327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98513" indent="-798513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697038" indent="-334963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chemeClr val="accent1"/>
              </a:buClr>
              <a:buSzPct val="50000"/>
              <a:buFont typeface="Monotype Sorts"/>
              <a:buNone/>
            </a:pPr>
            <a:r>
              <a:rPr lang="ar-QA" sz="2800" b="1"/>
              <a:t>المشروع</a:t>
            </a:r>
            <a:endParaRPr lang="en-AU" sz="2800" b="1"/>
          </a:p>
          <a:p>
            <a:pPr eaLnBrk="1" hangingPunct="1">
              <a:spcBef>
                <a:spcPct val="35000"/>
              </a:spcBef>
              <a:buClr>
                <a:schemeClr val="accent1"/>
              </a:buClr>
              <a:buSzPct val="50000"/>
              <a:buFont typeface="Monotype Sorts"/>
              <a:buNone/>
            </a:pPr>
            <a:r>
              <a:rPr lang="en-AU" sz="2800" b="1"/>
              <a:t>	 </a:t>
            </a:r>
            <a:r>
              <a:rPr lang="ar-QA" sz="2800"/>
              <a:t>مجهود مؤقت لإنتاج خدمة أو منتج فريد أو نتيجة معينة</a:t>
            </a:r>
            <a:endParaRPr lang="ar-QA" sz="2400" b="1" i="1"/>
          </a:p>
          <a:p>
            <a:pPr lvl="2" eaLnBrk="1" hangingPunct="1">
              <a:lnSpc>
                <a:spcPct val="80000"/>
              </a:lnSpc>
              <a:spcBef>
                <a:spcPct val="35000"/>
              </a:spcBef>
              <a:buClr>
                <a:schemeClr val="hlink"/>
              </a:buClr>
            </a:pPr>
            <a:r>
              <a:rPr lang="ar-QA" sz="2400" b="1" i="1"/>
              <a:t>  </a:t>
            </a:r>
            <a:endParaRPr lang="en-US" sz="2400" b="1" i="1"/>
          </a:p>
        </p:txBody>
      </p:sp>
      <p:sp>
        <p:nvSpPr>
          <p:cNvPr id="2" name="TextBox 1"/>
          <p:cNvSpPr txBox="1"/>
          <p:nvPr/>
        </p:nvSpPr>
        <p:spPr>
          <a:xfrm>
            <a:off x="4716016" y="260648"/>
            <a:ext cx="4032697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QA" sz="2800" b="1" dirty="0"/>
              <a:t>ما  </a:t>
            </a:r>
            <a:r>
              <a:rPr lang="ar-SA" sz="2800" b="1" dirty="0"/>
              <a:t>المقصود بالمشروع؟</a:t>
            </a:r>
            <a:endParaRPr lang="ar-QA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24128" y="404664"/>
            <a:ext cx="3168352" cy="52228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ar-QA" sz="2800" b="1" dirty="0" smtClean="0">
                <a:solidFill>
                  <a:schemeClr val="bg1"/>
                </a:solidFill>
              </a:rPr>
              <a:t>سمات المشروع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650" y="3357563"/>
            <a:ext cx="7705725" cy="64611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QA" b="1" dirty="0">
                <a:latin typeface="+mn-lt"/>
                <a:cs typeface="+mn-cs"/>
              </a:rPr>
              <a:t>التنقيح المطرد </a:t>
            </a:r>
            <a:r>
              <a:rPr lang="en-US" b="1" dirty="0">
                <a:latin typeface="+mn-lt"/>
                <a:cs typeface="+mn-cs"/>
              </a:rPr>
              <a:t>progressively elaborated </a:t>
            </a:r>
            <a:r>
              <a:rPr lang="ar-QA" b="1" dirty="0">
                <a:latin typeface="+mn-lt"/>
                <a:cs typeface="+mn-cs"/>
              </a:rPr>
              <a:t> </a:t>
            </a:r>
            <a:r>
              <a:rPr lang="ar-QA" b="1" dirty="0"/>
              <a:t>التدرج في تحديد المعلومات الخاصة بالمشروع.</a:t>
            </a:r>
            <a:endParaRPr lang="en-US" b="1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ar-Q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915025" y="1196975"/>
            <a:ext cx="2546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مؤقت </a:t>
            </a:r>
            <a:r>
              <a:rPr lang="en-US" b="1"/>
              <a:t>temporary 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11238" y="1989138"/>
            <a:ext cx="7450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التفرد </a:t>
            </a:r>
            <a:r>
              <a:rPr lang="en-US" b="1"/>
              <a:t>unique</a:t>
            </a:r>
            <a:r>
              <a:rPr lang="ar-QA" b="1"/>
              <a:t> حتى لو تشابهت  الأنشطة نجد الاختلاف في المالك الأفراد المكان البيئة </a:t>
            </a:r>
            <a:endParaRPr lang="en-US" b="1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55650" y="2708275"/>
            <a:ext cx="7705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القيود </a:t>
            </a:r>
            <a:r>
              <a:rPr lang="en-US" b="1"/>
              <a:t>subjected to constrains </a:t>
            </a:r>
            <a:r>
              <a:rPr lang="ar-QA" b="1"/>
              <a:t> مقيد بعناصر مختلفة مثل الوقت، الجودة، رضا العملاء، التكلفة. </a:t>
            </a:r>
            <a:endParaRPr lang="en-US" b="1"/>
          </a:p>
        </p:txBody>
      </p:sp>
      <p:sp>
        <p:nvSpPr>
          <p:cNvPr id="10" name="Oval 9"/>
          <p:cNvSpPr/>
          <p:nvPr/>
        </p:nvSpPr>
        <p:spPr>
          <a:xfrm>
            <a:off x="8616482" y="1340768"/>
            <a:ext cx="288032" cy="43160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8616482" y="1988840"/>
            <a:ext cx="288032" cy="43160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8604448" y="2708920"/>
            <a:ext cx="288032" cy="43160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3</a:t>
            </a:r>
          </a:p>
        </p:txBody>
      </p:sp>
      <p:sp>
        <p:nvSpPr>
          <p:cNvPr id="13" name="Oval 12"/>
          <p:cNvSpPr/>
          <p:nvPr/>
        </p:nvSpPr>
        <p:spPr>
          <a:xfrm>
            <a:off x="8604448" y="3356992"/>
            <a:ext cx="288032" cy="431601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4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98" name="Rectangle 1074"/>
          <p:cNvSpPr>
            <a:spLocks noChangeArrowheads="1"/>
          </p:cNvSpPr>
          <p:nvPr/>
        </p:nvSpPr>
        <p:spPr bwMode="auto">
          <a:xfrm>
            <a:off x="633413" y="1524000"/>
            <a:ext cx="8088312" cy="3810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1509" name="Rectangle 1068"/>
          <p:cNvSpPr>
            <a:spLocks noChangeArrowheads="1"/>
          </p:cNvSpPr>
          <p:nvPr/>
        </p:nvSpPr>
        <p:spPr bwMode="auto">
          <a:xfrm>
            <a:off x="4970463" y="2098675"/>
            <a:ext cx="37988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677863" indent="-334963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ar-QA" sz="2000"/>
              <a:t>الخصائص</a:t>
            </a:r>
            <a:endParaRPr lang="en-US" sz="2000"/>
          </a:p>
          <a:p>
            <a:pPr lvl="1" eaLnBrk="1" hangingPunct="1">
              <a:spcBef>
                <a:spcPct val="35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ar-QA" sz="2000"/>
              <a:t>مؤقتة  - ذات بداية ونهاية </a:t>
            </a:r>
            <a:endParaRPr lang="en-US" sz="2000"/>
          </a:p>
          <a:p>
            <a:pPr lvl="1" eaLnBrk="1" hangingPunct="1">
              <a:spcBef>
                <a:spcPct val="35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ar-QA" sz="2000"/>
              <a:t>منتج أو خدمة فريدة</a:t>
            </a:r>
            <a:endParaRPr lang="en-US" sz="2000"/>
          </a:p>
          <a:p>
            <a:pPr lvl="1" eaLnBrk="1" hangingPunct="1">
              <a:spcBef>
                <a:spcPct val="35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ar-QA" sz="2000"/>
              <a:t>لا تمثل جزءاً من العمليات اليومية للمؤسسة</a:t>
            </a:r>
            <a:endParaRPr lang="en-US" sz="2000"/>
          </a:p>
        </p:txBody>
      </p:sp>
      <p:sp>
        <p:nvSpPr>
          <p:cNvPr id="488493" name="Rectangle 1069"/>
          <p:cNvSpPr>
            <a:spLocks noChangeArrowheads="1"/>
          </p:cNvSpPr>
          <p:nvPr/>
        </p:nvSpPr>
        <p:spPr bwMode="auto">
          <a:xfrm>
            <a:off x="539750" y="2073275"/>
            <a:ext cx="43846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677863" indent="-334963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ar-QA" sz="2000"/>
              <a:t>الخصائص </a:t>
            </a:r>
            <a:endParaRPr lang="en-US" sz="2000"/>
          </a:p>
          <a:p>
            <a:pPr lvl="1" eaLnBrk="1" hangingPunct="1">
              <a:spcBef>
                <a:spcPct val="35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ar-SA" sz="2000"/>
              <a:t>ان</a:t>
            </a:r>
            <a:r>
              <a:rPr lang="ar-QA" sz="2000"/>
              <a:t>شطة مستمرة </a:t>
            </a:r>
            <a:endParaRPr lang="en-US" sz="2000"/>
          </a:p>
          <a:p>
            <a:pPr lvl="1" eaLnBrk="1" hangingPunct="1">
              <a:spcBef>
                <a:spcPct val="35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ar-QA" sz="2000"/>
              <a:t>منتجات أو خدمات متكررة أو متشابهة </a:t>
            </a:r>
            <a:endParaRPr lang="en-US" sz="2000"/>
          </a:p>
          <a:p>
            <a:pPr lvl="1" eaLnBrk="1" hangingPunct="1">
              <a:spcBef>
                <a:spcPct val="35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ar-QA" sz="2000"/>
              <a:t>الأعمال المعتادة للمؤسسة </a:t>
            </a:r>
            <a:endParaRPr lang="en-US" sz="2000"/>
          </a:p>
        </p:txBody>
      </p:sp>
      <p:sp>
        <p:nvSpPr>
          <p:cNvPr id="21513" name="Rectangle 1072"/>
          <p:cNvSpPr>
            <a:spLocks noChangeArrowheads="1"/>
          </p:cNvSpPr>
          <p:nvPr/>
        </p:nvSpPr>
        <p:spPr bwMode="auto">
          <a:xfrm>
            <a:off x="6965950" y="1573213"/>
            <a:ext cx="817563" cy="296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ar-QA" sz="1600"/>
              <a:t>المشاريع </a:t>
            </a:r>
            <a:endParaRPr lang="en-US"/>
          </a:p>
        </p:txBody>
      </p:sp>
      <p:sp>
        <p:nvSpPr>
          <p:cNvPr id="21514" name="Rectangle 1073"/>
          <p:cNvSpPr>
            <a:spLocks noChangeArrowheads="1"/>
          </p:cNvSpPr>
          <p:nvPr/>
        </p:nvSpPr>
        <p:spPr bwMode="auto">
          <a:xfrm>
            <a:off x="2305050" y="1560513"/>
            <a:ext cx="1282700" cy="295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35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ar-QA" sz="1600"/>
              <a:t>العمليات اليومية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23728" y="332656"/>
            <a:ext cx="5112568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ar-QA" sz="2800" b="1" dirty="0"/>
              <a:t>ما الفرق بين المشروع والعمليات اليومية؟</a:t>
            </a:r>
            <a:endParaRPr lang="ar-QA" sz="28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8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98" grpId="0" animBg="1"/>
      <p:bldP spid="21509" grpId="0"/>
      <p:bldP spid="488493" grpId="0"/>
      <p:bldP spid="21513" grpId="0" animBg="1"/>
      <p:bldP spid="215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2627313" y="333375"/>
            <a:ext cx="6121400" cy="5842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ar-QA" sz="3200" b="1" dirty="0" smtClean="0"/>
              <a:t>وثيقة المشروع 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2700338" y="1198563"/>
            <a:ext cx="6048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/>
              <a:t>وصف موجز لما هو مطلوب و مقاييس نجاحة </a:t>
            </a:r>
          </a:p>
          <a:p>
            <a:pPr eaLnBrk="1" hangingPunct="1"/>
            <a:r>
              <a:rPr lang="en-US"/>
              <a:t>a description of what is wanted and measures of success</a:t>
            </a:r>
            <a:endParaRPr lang="ar-QA"/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1258888" y="2351088"/>
            <a:ext cx="74898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/>
              <a:t>هو أول مرحلة في المشروع : قبل الدخول في خطط المشروع  يتم إعداد هذه الوثيقة  فهي بمثابة إعلان   بداية المشروع، وهى المستند الأول في المشروع وتقدم ملخصا للمشروع.   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6552728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l" rtl="0">
              <a:defRPr/>
            </a:pPr>
            <a:r>
              <a:rPr lang="en-US" sz="2800" b="1" dirty="0"/>
              <a:t>Program m Portfolio and project </a:t>
            </a:r>
            <a:endParaRPr lang="ar-QA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7950" y="3068638"/>
            <a:ext cx="8640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sz="2800" b="1">
                <a:solidFill>
                  <a:srgbClr val="FF0000"/>
                </a:solidFill>
              </a:rPr>
              <a:t>المشروع</a:t>
            </a:r>
            <a:r>
              <a:rPr lang="ar-QA"/>
              <a:t> هدف مطلوب تحقيقه </a:t>
            </a: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3850" y="1270000"/>
            <a:ext cx="8424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sz="2800" b="1">
                <a:solidFill>
                  <a:srgbClr val="FF0000"/>
                </a:solidFill>
              </a:rPr>
              <a:t>المحفظة</a:t>
            </a:r>
            <a:r>
              <a:rPr lang="ar-QA"/>
              <a:t> مجموعة البرامج والمشاريع في المؤسسة. والبرامج من الممكن أن تكون غير معتمد على بعضها </a:t>
            </a: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1188" y="2276475"/>
            <a:ext cx="806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sz="2800" b="1">
                <a:solidFill>
                  <a:srgbClr val="FF0000"/>
                </a:solidFill>
              </a:rPr>
              <a:t>البرنامج</a:t>
            </a:r>
            <a:r>
              <a:rPr lang="ar-QA"/>
              <a:t> مجموعة مشروعات مشتركة ومترابطة  والمخرج واحد 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748464" y="1340768"/>
            <a:ext cx="288032" cy="36004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1</a:t>
            </a:r>
          </a:p>
        </p:txBody>
      </p:sp>
      <p:sp>
        <p:nvSpPr>
          <p:cNvPr id="9" name="Oval 8"/>
          <p:cNvSpPr/>
          <p:nvPr/>
        </p:nvSpPr>
        <p:spPr>
          <a:xfrm>
            <a:off x="8736430" y="2276872"/>
            <a:ext cx="288032" cy="36004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8736430" y="3068960"/>
            <a:ext cx="288032" cy="36004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1005</TotalTime>
  <Words>1214</Words>
  <Application>Microsoft Office PowerPoint</Application>
  <PresentationFormat>On-screen Show (4:3)</PresentationFormat>
  <Paragraphs>545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44" baseType="lpstr">
      <vt:lpstr>Arial</vt:lpstr>
      <vt:lpstr>Arial (Arabic)</vt:lpstr>
      <vt:lpstr>Calibri</vt:lpstr>
      <vt:lpstr>Franklin Gothic Book</vt:lpstr>
      <vt:lpstr>Franklin Gothic Medium</vt:lpstr>
      <vt:lpstr>Lucida Sans Unicode</vt:lpstr>
      <vt:lpstr>Monotype Sorts</vt:lpstr>
      <vt:lpstr>Simplified Arabic</vt:lpstr>
      <vt:lpstr>Tahoma</vt:lpstr>
      <vt:lpstr>Times New Roman</vt:lpstr>
      <vt:lpstr>Tunga</vt:lpstr>
      <vt:lpstr>Verdana</vt:lpstr>
      <vt:lpstr>Wingdings</vt:lpstr>
      <vt:lpstr>Wingdings 2</vt:lpstr>
      <vt:lpstr>Wingdings 3</vt:lpstr>
      <vt:lpstr>Angles</vt:lpstr>
      <vt:lpstr>Aspect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Information System Department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RAHEEM MOHAMMED ABDUL RAHEEM</dc:creator>
  <cp:lastModifiedBy>abdo mohamed</cp:lastModifiedBy>
  <cp:revision>85</cp:revision>
  <dcterms:created xsi:type="dcterms:W3CDTF">2012-12-05T13:21:28Z</dcterms:created>
  <dcterms:modified xsi:type="dcterms:W3CDTF">2015-08-01T08:20:35Z</dcterms:modified>
</cp:coreProperties>
</file>