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1"/>
  </p:sldMasterIdLst>
  <p:notesMasterIdLst>
    <p:notesMasterId r:id="rId22"/>
  </p:notesMasterIdLst>
  <p:sldIdLst>
    <p:sldId id="256" r:id="rId2"/>
    <p:sldId id="287" r:id="rId3"/>
    <p:sldId id="257" r:id="rId4"/>
    <p:sldId id="260" r:id="rId5"/>
    <p:sldId id="261" r:id="rId6"/>
    <p:sldId id="277" r:id="rId7"/>
    <p:sldId id="273" r:id="rId8"/>
    <p:sldId id="278" r:id="rId9"/>
    <p:sldId id="262" r:id="rId10"/>
    <p:sldId id="270" r:id="rId11"/>
    <p:sldId id="279" r:id="rId12"/>
    <p:sldId id="263" r:id="rId13"/>
    <p:sldId id="272" r:id="rId14"/>
    <p:sldId id="280" r:id="rId15"/>
    <p:sldId id="264" r:id="rId16"/>
    <p:sldId id="281" r:id="rId17"/>
    <p:sldId id="265" r:id="rId18"/>
    <p:sldId id="283" r:id="rId19"/>
    <p:sldId id="282" r:id="rId20"/>
    <p:sldId id="266" r:id="rId21"/>
  </p:sldIdLst>
  <p:sldSz cx="9144000" cy="6858000" type="screen4x3"/>
  <p:notesSz cx="6858000" cy="9144000"/>
  <p:defaultTextStyle>
    <a:defPPr>
      <a:defRPr lang="ar-QA"/>
    </a:defPPr>
    <a:lvl1pPr algn="r" rtl="1"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FF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2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Q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B71D0E83-1472-43D5-8238-E1C6D3574B96}" type="datetimeFigureOut">
              <a:rPr lang="ar-QA"/>
              <a:pPr>
                <a:defRPr/>
              </a:pPr>
              <a:t>09/07/1435</a:t>
            </a:fld>
            <a:endParaRPr lang="ar-Q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Q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Q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Calibri" panose="020F0502020204030204" pitchFamily="34" charset="0"/>
              </a:defRPr>
            </a:lvl1pPr>
          </a:lstStyle>
          <a:p>
            <a:fld id="{63C11CB1-1906-40BC-8748-5EA67365950C}" type="slidenum">
              <a:rPr lang="ar-QA" altLang="en-US"/>
              <a:pPr/>
              <a:t>‹#›</a:t>
            </a:fld>
            <a:endParaRPr lang="ar-QA" altLang="en-US"/>
          </a:p>
        </p:txBody>
      </p:sp>
    </p:spTree>
    <p:extLst>
      <p:ext uri="{BB962C8B-B14F-4D97-AF65-F5344CB8AC3E}">
        <p14:creationId xmlns:p14="http://schemas.microsoft.com/office/powerpoint/2010/main" val="2298753497"/>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stevepavlina.com/articles/living-your-values-1.htm"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fld id="{6E98AE3D-5B81-4577-BD9C-76DE5114BECA}" type="slidenum">
              <a:rPr lang="ar-SA" altLang="en-US">
                <a:latin typeface="Arial" panose="020B0604020202020204" pitchFamily="34" charset="0"/>
              </a:rPr>
              <a:pPr eaLnBrk="1" hangingPunct="1"/>
              <a:t>5</a:t>
            </a:fld>
            <a:endParaRPr lang="en-US" altLang="en-US">
              <a:latin typeface="Arial" panose="020B0604020202020204" pitchFamily="34" charset="0"/>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eaLnBrk="1" hangingPunct="1">
              <a:spcBef>
                <a:spcPct val="0"/>
              </a:spcBef>
            </a:pPr>
            <a:r>
              <a:rPr lang="en-US" altLang="en-US" smtClean="0">
                <a:cs typeface="Arial" panose="020B0604020202020204" pitchFamily="34" charset="0"/>
              </a:rPr>
              <a:t> </a:t>
            </a:r>
          </a:p>
          <a:p>
            <a:pPr algn="l" rtl="0" eaLnBrk="1" hangingPunct="1">
              <a:spcBef>
                <a:spcPct val="0"/>
              </a:spcBef>
            </a:pPr>
            <a:r>
              <a:rPr lang="en-US" altLang="en-US" smtClean="0">
                <a:cs typeface="Arial" panose="020B0604020202020204" pitchFamily="34" charset="0"/>
              </a:rPr>
              <a:t> </a:t>
            </a:r>
            <a:r>
              <a:rPr lang="en-US" altLang="en-US" b="1" smtClean="0">
                <a:cs typeface="Arial" panose="020B0604020202020204" pitchFamily="34" charset="0"/>
              </a:rPr>
              <a:t>PORTER’S FIVE FORCES ANALYSIS</a:t>
            </a:r>
          </a:p>
          <a:p>
            <a:pPr algn="l" rtl="0" eaLnBrk="1" hangingPunct="1">
              <a:spcBef>
                <a:spcPct val="0"/>
              </a:spcBef>
            </a:pPr>
            <a:r>
              <a:rPr lang="en-US" altLang="en-US" b="1" i="1" smtClean="0">
                <a:cs typeface="Arial" panose="020B0604020202020204" pitchFamily="34" charset="0"/>
              </a:rPr>
              <a:t>Threats of new entrants</a:t>
            </a:r>
          </a:p>
          <a:p>
            <a:pPr algn="l" rtl="0" eaLnBrk="1" hangingPunct="1">
              <a:spcBef>
                <a:spcPct val="0"/>
              </a:spcBef>
            </a:pPr>
            <a:r>
              <a:rPr lang="en-US" altLang="en-US" b="1" i="1" smtClean="0">
                <a:cs typeface="Arial" panose="020B0604020202020204" pitchFamily="34" charset="0"/>
              </a:rPr>
              <a:t>Threats of substitutes</a:t>
            </a:r>
          </a:p>
          <a:p>
            <a:pPr algn="l" rtl="0" eaLnBrk="1" hangingPunct="1">
              <a:spcBef>
                <a:spcPct val="0"/>
              </a:spcBef>
            </a:pPr>
            <a:r>
              <a:rPr lang="en-US" altLang="en-US" b="1" i="1" smtClean="0">
                <a:cs typeface="Arial" panose="020B0604020202020204" pitchFamily="34" charset="0"/>
              </a:rPr>
              <a:t>Bargaining power of buyers</a:t>
            </a:r>
          </a:p>
          <a:p>
            <a:pPr algn="l" rtl="0" eaLnBrk="1" hangingPunct="1">
              <a:spcBef>
                <a:spcPct val="0"/>
              </a:spcBef>
            </a:pPr>
            <a:r>
              <a:rPr lang="en-US" altLang="en-US" b="1" i="1" smtClean="0">
                <a:cs typeface="Arial" panose="020B0604020202020204" pitchFamily="34" charset="0"/>
              </a:rPr>
              <a:t>Bargaining power of suppliers</a:t>
            </a:r>
          </a:p>
          <a:p>
            <a:pPr algn="l" rtl="0" eaLnBrk="1" hangingPunct="1">
              <a:spcBef>
                <a:spcPct val="0"/>
              </a:spcBef>
            </a:pPr>
            <a:r>
              <a:rPr lang="en-US" altLang="en-US" b="1" i="1" smtClean="0">
                <a:cs typeface="Arial" panose="020B0604020202020204" pitchFamily="34" charset="0"/>
              </a:rPr>
              <a:t>Competitive rivalry</a:t>
            </a:r>
            <a:endParaRPr lang="en-US" altLang="en-US" smtClean="0">
              <a:cs typeface="Arial" panose="020B0604020202020204" pitchFamily="34" charset="0"/>
            </a:endParaRPr>
          </a:p>
          <a:p>
            <a:pPr eaLnBrk="1" hangingPunct="1">
              <a:spcBef>
                <a:spcPct val="0"/>
              </a:spcBef>
            </a:pPr>
            <a:r>
              <a:rPr lang="en-US" altLang="en-US" smtClean="0">
                <a:cs typeface="Arial" panose="020B0604020202020204" pitchFamily="34" charset="0"/>
              </a:rPr>
              <a:t>Process –  ( whywe exist this  organization ? -sticky notes </a:t>
            </a:r>
          </a:p>
        </p:txBody>
      </p:sp>
    </p:spTree>
    <p:extLst>
      <p:ext uri="{BB962C8B-B14F-4D97-AF65-F5344CB8AC3E}">
        <p14:creationId xmlns:p14="http://schemas.microsoft.com/office/powerpoint/2010/main" val="3071401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smtClean="0">
                <a:cs typeface="Arial" panose="020B0604020202020204" pitchFamily="34" charset="0"/>
              </a:rPr>
              <a:t>The PESTEL framework analyses the dynamic and unpredictable environment </a:t>
            </a:r>
            <a:endParaRPr lang="ar-QA" altLang="en-US" smtClean="0"/>
          </a:p>
          <a:p>
            <a:endParaRPr lang="ar-QA"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fld id="{2DBAF1E1-189A-4E5F-942C-6F8BCC57C123}" type="slidenum">
              <a:rPr lang="ar-QA" altLang="en-US">
                <a:latin typeface="Calibri" panose="020F0502020204030204" pitchFamily="34" charset="0"/>
              </a:rPr>
              <a:pPr eaLnBrk="1" hangingPunct="1"/>
              <a:t>7</a:t>
            </a:fld>
            <a:endParaRPr lang="ar-QA" altLang="en-US">
              <a:latin typeface="Calibri" panose="020F0502020204030204" pitchFamily="34" charset="0"/>
            </a:endParaRPr>
          </a:p>
        </p:txBody>
      </p:sp>
    </p:spTree>
    <p:extLst>
      <p:ext uri="{BB962C8B-B14F-4D97-AF65-F5344CB8AC3E}">
        <p14:creationId xmlns:p14="http://schemas.microsoft.com/office/powerpoint/2010/main" val="191657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fld id="{70466A83-5D4E-4909-85EF-300E9A1BF478}" type="slidenum">
              <a:rPr lang="ar-SA" altLang="en-US">
                <a:latin typeface="Arial" panose="020B0604020202020204" pitchFamily="34" charset="0"/>
              </a:rPr>
              <a:pPr eaLnBrk="1" hangingPunct="1"/>
              <a:t>12</a:t>
            </a:fld>
            <a:endParaRPr lang="en-US" altLang="en-US">
              <a:latin typeface="Arial" panose="020B0604020202020204" pitchFamily="34" charset="0"/>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cs typeface="Arial" panose="020B0604020202020204" pitchFamily="34" charset="0"/>
              </a:rPr>
              <a:t>Processing – the cover story vision ( people who involved  groups in one room and ask him about</a:t>
            </a:r>
          </a:p>
          <a:p>
            <a:pPr eaLnBrk="1" hangingPunct="1">
              <a:spcBef>
                <a:spcPct val="0"/>
              </a:spcBef>
            </a:pPr>
            <a:r>
              <a:rPr lang="en-US" altLang="en-US" smtClean="0">
                <a:cs typeface="Arial" panose="020B0604020202020204" pitchFamily="34" charset="0"/>
              </a:rPr>
              <a:t> </a:t>
            </a:r>
            <a:r>
              <a:rPr lang="en-US" altLang="en-US" b="1" smtClean="0">
                <a:cs typeface="Arial" panose="020B0604020202020204" pitchFamily="34" charset="0"/>
              </a:rPr>
              <a:t>People  - who involved  - staff</a:t>
            </a:r>
            <a:r>
              <a:rPr lang="en-US" altLang="en-US" smtClean="0">
                <a:cs typeface="Arial" panose="020B0604020202020204" pitchFamily="34" charset="0"/>
              </a:rPr>
              <a:t> </a:t>
            </a:r>
            <a:endParaRPr lang="ar-QA" altLang="en-US" smtClean="0"/>
          </a:p>
          <a:p>
            <a:pPr eaLnBrk="1" hangingPunct="1">
              <a:spcBef>
                <a:spcPct val="0"/>
              </a:spcBef>
            </a:pPr>
            <a:r>
              <a:rPr lang="en-US" altLang="en-US" smtClean="0">
                <a:cs typeface="Arial" panose="020B0604020202020204" pitchFamily="34" charset="0"/>
              </a:rPr>
              <a:t>Perspective  ( what u need in long term prospective) think big </a:t>
            </a:r>
          </a:p>
        </p:txBody>
      </p:sp>
    </p:spTree>
    <p:extLst>
      <p:ext uri="{BB962C8B-B14F-4D97-AF65-F5344CB8AC3E}">
        <p14:creationId xmlns:p14="http://schemas.microsoft.com/office/powerpoint/2010/main" val="2361281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smtClean="0">
                <a:cs typeface="Arial" panose="020B0604020202020204" pitchFamily="34" charset="0"/>
              </a:rPr>
              <a:t>"We—Delta's employees, customers, and community partners—together form a force for positive local and global change, dedicated to bettering standards of living and the environment where we and our customers live and work. We are Delta's Force for Global Good."</a:t>
            </a:r>
            <a:r>
              <a:rPr lang="en-US" altLang="en-US" smtClean="0">
                <a:cs typeface="Arial" panose="020B0604020202020204" pitchFamily="34" charset="0"/>
              </a:rPr>
              <a:t> </a:t>
            </a:r>
            <a:br>
              <a:rPr lang="en-US" altLang="en-US" smtClean="0">
                <a:cs typeface="Arial" panose="020B0604020202020204" pitchFamily="34" charset="0"/>
              </a:rPr>
            </a:br>
            <a:endParaRPr lang="ar-QA"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fld id="{1526E871-8A3B-4D18-89DE-BC60D2FFAD17}" type="slidenum">
              <a:rPr lang="ar-QA" altLang="en-US">
                <a:latin typeface="Calibri" panose="020F0502020204030204" pitchFamily="34" charset="0"/>
              </a:rPr>
              <a:pPr eaLnBrk="1" hangingPunct="1"/>
              <a:t>13</a:t>
            </a:fld>
            <a:endParaRPr lang="ar-QA" altLang="en-US">
              <a:latin typeface="Calibri" panose="020F0502020204030204" pitchFamily="34" charset="0"/>
            </a:endParaRPr>
          </a:p>
        </p:txBody>
      </p:sp>
    </p:spTree>
    <p:extLst>
      <p:ext uri="{BB962C8B-B14F-4D97-AF65-F5344CB8AC3E}">
        <p14:creationId xmlns:p14="http://schemas.microsoft.com/office/powerpoint/2010/main" val="860674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عنصر نائب للملاحظات 2"/>
          <p:cNvSpPr>
            <a:spLocks noGrp="1"/>
          </p:cNvSpPr>
          <p:nvPr>
            <p:ph type="body" idx="1"/>
          </p:nvPr>
        </p:nvSpPr>
        <p:spPr/>
        <p:txBody>
          <a:bodyPr rtlCol="1">
            <a:normAutofit fontScale="25000" lnSpcReduction="20000"/>
          </a:bodyPr>
          <a:lstStyle/>
          <a:p>
            <a:pPr eaLnBrk="1" fontAlgn="auto" hangingPunct="1">
              <a:spcBef>
                <a:spcPts val="0"/>
              </a:spcBef>
              <a:spcAft>
                <a:spcPts val="0"/>
              </a:spcAft>
              <a:defRPr/>
            </a:pPr>
            <a:r>
              <a:rPr lang="en-US" dirty="0" smtClean="0"/>
              <a:t>The following </a:t>
            </a:r>
            <a:r>
              <a:rPr lang="en-US" b="1" dirty="0" smtClean="0"/>
              <a:t>list of values</a:t>
            </a:r>
            <a:r>
              <a:rPr lang="en-US" dirty="0" smtClean="0"/>
              <a:t> will help you develop a clearer sense of what's most important to you in life, as explained in the article </a:t>
            </a:r>
            <a:r>
              <a:rPr lang="en-US" dirty="0" smtClean="0">
                <a:hlinkClick r:id="rId3"/>
              </a:rPr>
              <a:t>Living Your Values</a:t>
            </a:r>
            <a:r>
              <a:rPr lang="en-US" dirty="0" smtClean="0"/>
              <a:t>. Simply print out this page, mark the values which most resonate with you, and then sort your list in order of priority. As you scan the values list below, you may find that while most values have little or no significance to you (and some may even seem negative to you), there are those values that just jump out and call to you, and you feel, "Yes, this value is part of me." This values list is merely a guide. It is lengthy and contains many synonyms but is certainly not exhaustive, so feel free to add unlisted values to your own list as well. </a:t>
            </a:r>
          </a:p>
          <a:p>
            <a:pPr eaLnBrk="1" fontAlgn="auto" hangingPunct="1">
              <a:spcBef>
                <a:spcPts val="0"/>
              </a:spcBef>
              <a:spcAft>
                <a:spcPts val="0"/>
              </a:spcAft>
              <a:defRPr/>
            </a:pPr>
            <a:r>
              <a:rPr lang="en-US" dirty="0" smtClean="0"/>
              <a:t>Abundance</a:t>
            </a:r>
          </a:p>
          <a:p>
            <a:pPr eaLnBrk="1" fontAlgn="auto" hangingPunct="1">
              <a:spcBef>
                <a:spcPts val="0"/>
              </a:spcBef>
              <a:spcAft>
                <a:spcPts val="0"/>
              </a:spcAft>
              <a:defRPr/>
            </a:pPr>
            <a:r>
              <a:rPr lang="en-US" dirty="0" smtClean="0"/>
              <a:t>Acceptance</a:t>
            </a:r>
          </a:p>
          <a:p>
            <a:pPr eaLnBrk="1" fontAlgn="auto" hangingPunct="1">
              <a:spcBef>
                <a:spcPts val="0"/>
              </a:spcBef>
              <a:spcAft>
                <a:spcPts val="0"/>
              </a:spcAft>
              <a:defRPr/>
            </a:pPr>
            <a:r>
              <a:rPr lang="en-US" dirty="0" smtClean="0"/>
              <a:t>Accessibility</a:t>
            </a:r>
          </a:p>
          <a:p>
            <a:pPr eaLnBrk="1" fontAlgn="auto" hangingPunct="1">
              <a:spcBef>
                <a:spcPts val="0"/>
              </a:spcBef>
              <a:spcAft>
                <a:spcPts val="0"/>
              </a:spcAft>
              <a:defRPr/>
            </a:pPr>
            <a:r>
              <a:rPr lang="en-US" dirty="0" smtClean="0"/>
              <a:t>Accomplishment</a:t>
            </a:r>
          </a:p>
          <a:p>
            <a:pPr eaLnBrk="1" fontAlgn="auto" hangingPunct="1">
              <a:spcBef>
                <a:spcPts val="0"/>
              </a:spcBef>
              <a:spcAft>
                <a:spcPts val="0"/>
              </a:spcAft>
              <a:defRPr/>
            </a:pPr>
            <a:r>
              <a:rPr lang="en-US" dirty="0" smtClean="0"/>
              <a:t>Accuracy</a:t>
            </a:r>
          </a:p>
          <a:p>
            <a:pPr eaLnBrk="1" fontAlgn="auto" hangingPunct="1">
              <a:spcBef>
                <a:spcPts val="0"/>
              </a:spcBef>
              <a:spcAft>
                <a:spcPts val="0"/>
              </a:spcAft>
              <a:defRPr/>
            </a:pPr>
            <a:r>
              <a:rPr lang="en-US" dirty="0" smtClean="0"/>
              <a:t>Achievement</a:t>
            </a:r>
          </a:p>
          <a:p>
            <a:pPr eaLnBrk="1" fontAlgn="auto" hangingPunct="1">
              <a:spcBef>
                <a:spcPts val="0"/>
              </a:spcBef>
              <a:spcAft>
                <a:spcPts val="0"/>
              </a:spcAft>
              <a:defRPr/>
            </a:pPr>
            <a:r>
              <a:rPr lang="en-US" dirty="0" smtClean="0"/>
              <a:t>Acknowledgement</a:t>
            </a:r>
          </a:p>
          <a:p>
            <a:pPr eaLnBrk="1" fontAlgn="auto" hangingPunct="1">
              <a:spcBef>
                <a:spcPts val="0"/>
              </a:spcBef>
              <a:spcAft>
                <a:spcPts val="0"/>
              </a:spcAft>
              <a:defRPr/>
            </a:pPr>
            <a:r>
              <a:rPr lang="en-US" dirty="0" smtClean="0"/>
              <a:t>Activeness</a:t>
            </a:r>
          </a:p>
          <a:p>
            <a:pPr eaLnBrk="1" fontAlgn="auto" hangingPunct="1">
              <a:spcBef>
                <a:spcPts val="0"/>
              </a:spcBef>
              <a:spcAft>
                <a:spcPts val="0"/>
              </a:spcAft>
              <a:defRPr/>
            </a:pPr>
            <a:r>
              <a:rPr lang="en-US" dirty="0" smtClean="0"/>
              <a:t>Adaptability</a:t>
            </a:r>
          </a:p>
          <a:p>
            <a:pPr eaLnBrk="1" fontAlgn="auto" hangingPunct="1">
              <a:spcBef>
                <a:spcPts val="0"/>
              </a:spcBef>
              <a:spcAft>
                <a:spcPts val="0"/>
              </a:spcAft>
              <a:defRPr/>
            </a:pPr>
            <a:r>
              <a:rPr lang="en-US" dirty="0" smtClean="0"/>
              <a:t>Adoration</a:t>
            </a:r>
          </a:p>
          <a:p>
            <a:pPr eaLnBrk="1" fontAlgn="auto" hangingPunct="1">
              <a:spcBef>
                <a:spcPts val="0"/>
              </a:spcBef>
              <a:spcAft>
                <a:spcPts val="0"/>
              </a:spcAft>
              <a:defRPr/>
            </a:pPr>
            <a:r>
              <a:rPr lang="en-US" dirty="0" smtClean="0"/>
              <a:t>Adroitness</a:t>
            </a:r>
          </a:p>
          <a:p>
            <a:pPr eaLnBrk="1" fontAlgn="auto" hangingPunct="1">
              <a:spcBef>
                <a:spcPts val="0"/>
              </a:spcBef>
              <a:spcAft>
                <a:spcPts val="0"/>
              </a:spcAft>
              <a:defRPr/>
            </a:pPr>
            <a:r>
              <a:rPr lang="en-US" dirty="0" smtClean="0"/>
              <a:t>Adventure</a:t>
            </a:r>
          </a:p>
          <a:p>
            <a:pPr eaLnBrk="1" fontAlgn="auto" hangingPunct="1">
              <a:spcBef>
                <a:spcPts val="0"/>
              </a:spcBef>
              <a:spcAft>
                <a:spcPts val="0"/>
              </a:spcAft>
              <a:defRPr/>
            </a:pPr>
            <a:r>
              <a:rPr lang="en-US" dirty="0" smtClean="0"/>
              <a:t>Affection</a:t>
            </a:r>
          </a:p>
          <a:p>
            <a:pPr eaLnBrk="1" fontAlgn="auto" hangingPunct="1">
              <a:spcBef>
                <a:spcPts val="0"/>
              </a:spcBef>
              <a:spcAft>
                <a:spcPts val="0"/>
              </a:spcAft>
              <a:defRPr/>
            </a:pPr>
            <a:r>
              <a:rPr lang="en-US" dirty="0" smtClean="0"/>
              <a:t>Affluence</a:t>
            </a:r>
          </a:p>
          <a:p>
            <a:pPr eaLnBrk="1" fontAlgn="auto" hangingPunct="1">
              <a:spcBef>
                <a:spcPts val="0"/>
              </a:spcBef>
              <a:spcAft>
                <a:spcPts val="0"/>
              </a:spcAft>
              <a:defRPr/>
            </a:pPr>
            <a:r>
              <a:rPr lang="en-US" dirty="0" smtClean="0"/>
              <a:t>Aggressiveness</a:t>
            </a:r>
          </a:p>
          <a:p>
            <a:pPr eaLnBrk="1" fontAlgn="auto" hangingPunct="1">
              <a:spcBef>
                <a:spcPts val="0"/>
              </a:spcBef>
              <a:spcAft>
                <a:spcPts val="0"/>
              </a:spcAft>
              <a:defRPr/>
            </a:pPr>
            <a:r>
              <a:rPr lang="en-US" dirty="0" smtClean="0"/>
              <a:t>Agility</a:t>
            </a:r>
          </a:p>
          <a:p>
            <a:pPr eaLnBrk="1" fontAlgn="auto" hangingPunct="1">
              <a:spcBef>
                <a:spcPts val="0"/>
              </a:spcBef>
              <a:spcAft>
                <a:spcPts val="0"/>
              </a:spcAft>
              <a:defRPr/>
            </a:pPr>
            <a:r>
              <a:rPr lang="en-US" dirty="0" smtClean="0"/>
              <a:t>Alertness</a:t>
            </a:r>
          </a:p>
          <a:p>
            <a:pPr eaLnBrk="1" fontAlgn="auto" hangingPunct="1">
              <a:spcBef>
                <a:spcPts val="0"/>
              </a:spcBef>
              <a:spcAft>
                <a:spcPts val="0"/>
              </a:spcAft>
              <a:defRPr/>
            </a:pPr>
            <a:r>
              <a:rPr lang="en-US" dirty="0" smtClean="0"/>
              <a:t>Altruism</a:t>
            </a:r>
          </a:p>
          <a:p>
            <a:pPr eaLnBrk="1" fontAlgn="auto" hangingPunct="1">
              <a:spcBef>
                <a:spcPts val="0"/>
              </a:spcBef>
              <a:spcAft>
                <a:spcPts val="0"/>
              </a:spcAft>
              <a:defRPr/>
            </a:pPr>
            <a:r>
              <a:rPr lang="en-US" dirty="0" smtClean="0"/>
              <a:t>Ambition</a:t>
            </a:r>
          </a:p>
          <a:p>
            <a:pPr eaLnBrk="1" fontAlgn="auto" hangingPunct="1">
              <a:spcBef>
                <a:spcPts val="0"/>
              </a:spcBef>
              <a:spcAft>
                <a:spcPts val="0"/>
              </a:spcAft>
              <a:defRPr/>
            </a:pPr>
            <a:r>
              <a:rPr lang="en-US" dirty="0" smtClean="0"/>
              <a:t>Amusement</a:t>
            </a:r>
          </a:p>
          <a:p>
            <a:pPr eaLnBrk="1" fontAlgn="auto" hangingPunct="1">
              <a:spcBef>
                <a:spcPts val="0"/>
              </a:spcBef>
              <a:spcAft>
                <a:spcPts val="0"/>
              </a:spcAft>
              <a:defRPr/>
            </a:pPr>
            <a:r>
              <a:rPr lang="en-US" dirty="0" smtClean="0"/>
              <a:t>Anticipation</a:t>
            </a:r>
          </a:p>
          <a:p>
            <a:pPr eaLnBrk="1" fontAlgn="auto" hangingPunct="1">
              <a:spcBef>
                <a:spcPts val="0"/>
              </a:spcBef>
              <a:spcAft>
                <a:spcPts val="0"/>
              </a:spcAft>
              <a:defRPr/>
            </a:pPr>
            <a:r>
              <a:rPr lang="en-US" dirty="0" smtClean="0"/>
              <a:t>Appreciation</a:t>
            </a:r>
          </a:p>
          <a:p>
            <a:pPr eaLnBrk="1" fontAlgn="auto" hangingPunct="1">
              <a:spcBef>
                <a:spcPts val="0"/>
              </a:spcBef>
              <a:spcAft>
                <a:spcPts val="0"/>
              </a:spcAft>
              <a:defRPr/>
            </a:pPr>
            <a:r>
              <a:rPr lang="en-US" dirty="0" smtClean="0"/>
              <a:t>Approachability</a:t>
            </a:r>
          </a:p>
          <a:p>
            <a:pPr eaLnBrk="1" fontAlgn="auto" hangingPunct="1">
              <a:spcBef>
                <a:spcPts val="0"/>
              </a:spcBef>
              <a:spcAft>
                <a:spcPts val="0"/>
              </a:spcAft>
              <a:defRPr/>
            </a:pPr>
            <a:r>
              <a:rPr lang="en-US" dirty="0" smtClean="0"/>
              <a:t>Articulacy</a:t>
            </a:r>
          </a:p>
          <a:p>
            <a:pPr eaLnBrk="1" fontAlgn="auto" hangingPunct="1">
              <a:spcBef>
                <a:spcPts val="0"/>
              </a:spcBef>
              <a:spcAft>
                <a:spcPts val="0"/>
              </a:spcAft>
              <a:defRPr/>
            </a:pPr>
            <a:r>
              <a:rPr lang="en-US" dirty="0" smtClean="0"/>
              <a:t>Assertiveness</a:t>
            </a:r>
          </a:p>
          <a:p>
            <a:pPr eaLnBrk="1" fontAlgn="auto" hangingPunct="1">
              <a:spcBef>
                <a:spcPts val="0"/>
              </a:spcBef>
              <a:spcAft>
                <a:spcPts val="0"/>
              </a:spcAft>
              <a:defRPr/>
            </a:pPr>
            <a:r>
              <a:rPr lang="en-US" dirty="0" smtClean="0"/>
              <a:t>Assurance</a:t>
            </a:r>
          </a:p>
          <a:p>
            <a:pPr eaLnBrk="1" fontAlgn="auto" hangingPunct="1">
              <a:spcBef>
                <a:spcPts val="0"/>
              </a:spcBef>
              <a:spcAft>
                <a:spcPts val="0"/>
              </a:spcAft>
              <a:defRPr/>
            </a:pPr>
            <a:r>
              <a:rPr lang="en-US" dirty="0" smtClean="0"/>
              <a:t>Attentiveness</a:t>
            </a:r>
          </a:p>
          <a:p>
            <a:pPr eaLnBrk="1" fontAlgn="auto" hangingPunct="1">
              <a:spcBef>
                <a:spcPts val="0"/>
              </a:spcBef>
              <a:spcAft>
                <a:spcPts val="0"/>
              </a:spcAft>
              <a:defRPr/>
            </a:pPr>
            <a:r>
              <a:rPr lang="en-US" dirty="0" smtClean="0"/>
              <a:t>Attractiveness</a:t>
            </a:r>
          </a:p>
          <a:p>
            <a:pPr eaLnBrk="1" fontAlgn="auto" hangingPunct="1">
              <a:spcBef>
                <a:spcPts val="0"/>
              </a:spcBef>
              <a:spcAft>
                <a:spcPts val="0"/>
              </a:spcAft>
              <a:defRPr/>
            </a:pPr>
            <a:r>
              <a:rPr lang="en-US" dirty="0" smtClean="0"/>
              <a:t>Audacity</a:t>
            </a:r>
          </a:p>
          <a:p>
            <a:pPr eaLnBrk="1" fontAlgn="auto" hangingPunct="1">
              <a:spcBef>
                <a:spcPts val="0"/>
              </a:spcBef>
              <a:spcAft>
                <a:spcPts val="0"/>
              </a:spcAft>
              <a:defRPr/>
            </a:pPr>
            <a:r>
              <a:rPr lang="en-US" dirty="0" smtClean="0"/>
              <a:t>Availability</a:t>
            </a:r>
          </a:p>
          <a:p>
            <a:pPr eaLnBrk="1" fontAlgn="auto" hangingPunct="1">
              <a:spcBef>
                <a:spcPts val="0"/>
              </a:spcBef>
              <a:spcAft>
                <a:spcPts val="0"/>
              </a:spcAft>
              <a:defRPr/>
            </a:pPr>
            <a:r>
              <a:rPr lang="en-US" dirty="0" smtClean="0"/>
              <a:t>Awareness</a:t>
            </a:r>
          </a:p>
          <a:p>
            <a:pPr eaLnBrk="1" fontAlgn="auto" hangingPunct="1">
              <a:spcBef>
                <a:spcPts val="0"/>
              </a:spcBef>
              <a:spcAft>
                <a:spcPts val="0"/>
              </a:spcAft>
              <a:defRPr/>
            </a:pPr>
            <a:r>
              <a:rPr lang="en-US" dirty="0" smtClean="0"/>
              <a:t>Awe</a:t>
            </a:r>
          </a:p>
          <a:p>
            <a:pPr eaLnBrk="1" fontAlgn="auto" hangingPunct="1">
              <a:spcBef>
                <a:spcPts val="0"/>
              </a:spcBef>
              <a:spcAft>
                <a:spcPts val="0"/>
              </a:spcAft>
              <a:defRPr/>
            </a:pPr>
            <a:r>
              <a:rPr lang="en-US" dirty="0" smtClean="0"/>
              <a:t>Balance</a:t>
            </a:r>
          </a:p>
          <a:p>
            <a:pPr eaLnBrk="1" fontAlgn="auto" hangingPunct="1">
              <a:spcBef>
                <a:spcPts val="0"/>
              </a:spcBef>
              <a:spcAft>
                <a:spcPts val="0"/>
              </a:spcAft>
              <a:defRPr/>
            </a:pPr>
            <a:r>
              <a:rPr lang="en-US" dirty="0" smtClean="0"/>
              <a:t>Beauty</a:t>
            </a:r>
          </a:p>
          <a:p>
            <a:pPr eaLnBrk="1" fontAlgn="auto" hangingPunct="1">
              <a:spcBef>
                <a:spcPts val="0"/>
              </a:spcBef>
              <a:spcAft>
                <a:spcPts val="0"/>
              </a:spcAft>
              <a:defRPr/>
            </a:pPr>
            <a:r>
              <a:rPr lang="en-US" dirty="0" smtClean="0"/>
              <a:t>Being the best</a:t>
            </a:r>
          </a:p>
          <a:p>
            <a:pPr eaLnBrk="1" fontAlgn="auto" hangingPunct="1">
              <a:spcBef>
                <a:spcPts val="0"/>
              </a:spcBef>
              <a:spcAft>
                <a:spcPts val="0"/>
              </a:spcAft>
              <a:defRPr/>
            </a:pPr>
            <a:r>
              <a:rPr lang="en-US" dirty="0" smtClean="0"/>
              <a:t>Belonging</a:t>
            </a:r>
          </a:p>
          <a:p>
            <a:pPr eaLnBrk="1" fontAlgn="auto" hangingPunct="1">
              <a:spcBef>
                <a:spcPts val="0"/>
              </a:spcBef>
              <a:spcAft>
                <a:spcPts val="0"/>
              </a:spcAft>
              <a:defRPr/>
            </a:pPr>
            <a:r>
              <a:rPr lang="en-US" dirty="0" smtClean="0"/>
              <a:t>Benevolence</a:t>
            </a:r>
          </a:p>
          <a:p>
            <a:pPr eaLnBrk="1" fontAlgn="auto" hangingPunct="1">
              <a:spcBef>
                <a:spcPts val="0"/>
              </a:spcBef>
              <a:spcAft>
                <a:spcPts val="0"/>
              </a:spcAft>
              <a:defRPr/>
            </a:pPr>
            <a:r>
              <a:rPr lang="en-US" dirty="0" smtClean="0"/>
              <a:t>Bliss</a:t>
            </a:r>
          </a:p>
          <a:p>
            <a:pPr eaLnBrk="1" fontAlgn="auto" hangingPunct="1">
              <a:spcBef>
                <a:spcPts val="0"/>
              </a:spcBef>
              <a:spcAft>
                <a:spcPts val="0"/>
              </a:spcAft>
              <a:defRPr/>
            </a:pPr>
            <a:r>
              <a:rPr lang="en-US" dirty="0" smtClean="0"/>
              <a:t>Boldness</a:t>
            </a:r>
          </a:p>
          <a:p>
            <a:pPr eaLnBrk="1" fontAlgn="auto" hangingPunct="1">
              <a:spcBef>
                <a:spcPts val="0"/>
              </a:spcBef>
              <a:spcAft>
                <a:spcPts val="0"/>
              </a:spcAft>
              <a:defRPr/>
            </a:pPr>
            <a:r>
              <a:rPr lang="en-US" dirty="0" smtClean="0"/>
              <a:t>Bravery</a:t>
            </a:r>
          </a:p>
          <a:p>
            <a:pPr eaLnBrk="1" fontAlgn="auto" hangingPunct="1">
              <a:spcBef>
                <a:spcPts val="0"/>
              </a:spcBef>
              <a:spcAft>
                <a:spcPts val="0"/>
              </a:spcAft>
              <a:defRPr/>
            </a:pPr>
            <a:r>
              <a:rPr lang="en-US" dirty="0" smtClean="0"/>
              <a:t>Brilliance</a:t>
            </a:r>
          </a:p>
          <a:p>
            <a:pPr eaLnBrk="1" fontAlgn="auto" hangingPunct="1">
              <a:spcBef>
                <a:spcPts val="0"/>
              </a:spcBef>
              <a:spcAft>
                <a:spcPts val="0"/>
              </a:spcAft>
              <a:defRPr/>
            </a:pPr>
            <a:r>
              <a:rPr lang="en-US" dirty="0" smtClean="0"/>
              <a:t>Buoyancy</a:t>
            </a:r>
          </a:p>
          <a:p>
            <a:pPr eaLnBrk="1" fontAlgn="auto" hangingPunct="1">
              <a:spcBef>
                <a:spcPts val="0"/>
              </a:spcBef>
              <a:spcAft>
                <a:spcPts val="0"/>
              </a:spcAft>
              <a:defRPr/>
            </a:pPr>
            <a:r>
              <a:rPr lang="en-US" dirty="0" smtClean="0"/>
              <a:t>Calmness</a:t>
            </a:r>
          </a:p>
          <a:p>
            <a:pPr eaLnBrk="1" fontAlgn="auto" hangingPunct="1">
              <a:spcBef>
                <a:spcPts val="0"/>
              </a:spcBef>
              <a:spcAft>
                <a:spcPts val="0"/>
              </a:spcAft>
              <a:defRPr/>
            </a:pPr>
            <a:r>
              <a:rPr lang="en-US" dirty="0" smtClean="0"/>
              <a:t>Camaraderie</a:t>
            </a:r>
          </a:p>
          <a:p>
            <a:pPr eaLnBrk="1" fontAlgn="auto" hangingPunct="1">
              <a:spcBef>
                <a:spcPts val="0"/>
              </a:spcBef>
              <a:spcAft>
                <a:spcPts val="0"/>
              </a:spcAft>
              <a:defRPr/>
            </a:pPr>
            <a:r>
              <a:rPr lang="en-US" dirty="0" smtClean="0"/>
              <a:t>Candor</a:t>
            </a:r>
          </a:p>
          <a:p>
            <a:pPr eaLnBrk="1" fontAlgn="auto" hangingPunct="1">
              <a:spcBef>
                <a:spcPts val="0"/>
              </a:spcBef>
              <a:spcAft>
                <a:spcPts val="0"/>
              </a:spcAft>
              <a:defRPr/>
            </a:pPr>
            <a:r>
              <a:rPr lang="en-US" dirty="0" smtClean="0"/>
              <a:t>Capability</a:t>
            </a:r>
          </a:p>
          <a:p>
            <a:pPr eaLnBrk="1" fontAlgn="auto" hangingPunct="1">
              <a:spcBef>
                <a:spcPts val="0"/>
              </a:spcBef>
              <a:spcAft>
                <a:spcPts val="0"/>
              </a:spcAft>
              <a:defRPr/>
            </a:pPr>
            <a:r>
              <a:rPr lang="en-US" dirty="0" smtClean="0"/>
              <a:t>Care</a:t>
            </a:r>
          </a:p>
          <a:p>
            <a:pPr eaLnBrk="1" fontAlgn="auto" hangingPunct="1">
              <a:spcBef>
                <a:spcPts val="0"/>
              </a:spcBef>
              <a:spcAft>
                <a:spcPts val="0"/>
              </a:spcAft>
              <a:defRPr/>
            </a:pPr>
            <a:r>
              <a:rPr lang="en-US" dirty="0" smtClean="0"/>
              <a:t>Carefulness</a:t>
            </a:r>
          </a:p>
          <a:p>
            <a:pPr eaLnBrk="1" fontAlgn="auto" hangingPunct="1">
              <a:spcBef>
                <a:spcPts val="0"/>
              </a:spcBef>
              <a:spcAft>
                <a:spcPts val="0"/>
              </a:spcAft>
              <a:defRPr/>
            </a:pPr>
            <a:r>
              <a:rPr lang="en-US" dirty="0" smtClean="0"/>
              <a:t>Celebrity</a:t>
            </a:r>
          </a:p>
          <a:p>
            <a:pPr eaLnBrk="1" fontAlgn="auto" hangingPunct="1">
              <a:spcBef>
                <a:spcPts val="0"/>
              </a:spcBef>
              <a:spcAft>
                <a:spcPts val="0"/>
              </a:spcAft>
              <a:defRPr/>
            </a:pPr>
            <a:r>
              <a:rPr lang="en-US" dirty="0" smtClean="0"/>
              <a:t>Certainty</a:t>
            </a:r>
          </a:p>
          <a:p>
            <a:pPr eaLnBrk="1" fontAlgn="auto" hangingPunct="1">
              <a:spcBef>
                <a:spcPts val="0"/>
              </a:spcBef>
              <a:spcAft>
                <a:spcPts val="0"/>
              </a:spcAft>
              <a:defRPr/>
            </a:pPr>
            <a:r>
              <a:rPr lang="en-US" dirty="0" smtClean="0"/>
              <a:t>Challenge</a:t>
            </a:r>
          </a:p>
          <a:p>
            <a:pPr eaLnBrk="1" fontAlgn="auto" hangingPunct="1">
              <a:spcBef>
                <a:spcPts val="0"/>
              </a:spcBef>
              <a:spcAft>
                <a:spcPts val="0"/>
              </a:spcAft>
              <a:defRPr/>
            </a:pPr>
            <a:r>
              <a:rPr lang="en-US" dirty="0" smtClean="0"/>
              <a:t>Charity</a:t>
            </a:r>
          </a:p>
          <a:p>
            <a:pPr eaLnBrk="1" fontAlgn="auto" hangingPunct="1">
              <a:spcBef>
                <a:spcPts val="0"/>
              </a:spcBef>
              <a:spcAft>
                <a:spcPts val="0"/>
              </a:spcAft>
              <a:defRPr/>
            </a:pPr>
            <a:r>
              <a:rPr lang="en-US" dirty="0" smtClean="0"/>
              <a:t>Charm</a:t>
            </a:r>
          </a:p>
          <a:p>
            <a:pPr eaLnBrk="1" fontAlgn="auto" hangingPunct="1">
              <a:spcBef>
                <a:spcPts val="0"/>
              </a:spcBef>
              <a:spcAft>
                <a:spcPts val="0"/>
              </a:spcAft>
              <a:defRPr/>
            </a:pPr>
            <a:r>
              <a:rPr lang="en-US" dirty="0" smtClean="0"/>
              <a:t>Chastity</a:t>
            </a:r>
          </a:p>
          <a:p>
            <a:pPr eaLnBrk="1" fontAlgn="auto" hangingPunct="1">
              <a:spcBef>
                <a:spcPts val="0"/>
              </a:spcBef>
              <a:spcAft>
                <a:spcPts val="0"/>
              </a:spcAft>
              <a:defRPr/>
            </a:pPr>
            <a:r>
              <a:rPr lang="en-US" dirty="0" smtClean="0"/>
              <a:t>Cheerfulness</a:t>
            </a:r>
          </a:p>
          <a:p>
            <a:pPr eaLnBrk="1" fontAlgn="auto" hangingPunct="1">
              <a:spcBef>
                <a:spcPts val="0"/>
              </a:spcBef>
              <a:spcAft>
                <a:spcPts val="0"/>
              </a:spcAft>
              <a:defRPr/>
            </a:pPr>
            <a:r>
              <a:rPr lang="en-US" dirty="0" smtClean="0"/>
              <a:t>Clarity</a:t>
            </a:r>
          </a:p>
          <a:p>
            <a:pPr eaLnBrk="1" fontAlgn="auto" hangingPunct="1">
              <a:spcBef>
                <a:spcPts val="0"/>
              </a:spcBef>
              <a:spcAft>
                <a:spcPts val="0"/>
              </a:spcAft>
              <a:defRPr/>
            </a:pPr>
            <a:r>
              <a:rPr lang="en-US" dirty="0" smtClean="0"/>
              <a:t>Cleanliness</a:t>
            </a:r>
          </a:p>
          <a:p>
            <a:pPr eaLnBrk="1" fontAlgn="auto" hangingPunct="1">
              <a:spcBef>
                <a:spcPts val="0"/>
              </a:spcBef>
              <a:spcAft>
                <a:spcPts val="0"/>
              </a:spcAft>
              <a:defRPr/>
            </a:pPr>
            <a:r>
              <a:rPr lang="en-US" dirty="0" smtClean="0"/>
              <a:t>Clear-mindedness</a:t>
            </a:r>
          </a:p>
          <a:p>
            <a:pPr eaLnBrk="1" fontAlgn="auto" hangingPunct="1">
              <a:spcBef>
                <a:spcPts val="0"/>
              </a:spcBef>
              <a:spcAft>
                <a:spcPts val="0"/>
              </a:spcAft>
              <a:defRPr/>
            </a:pPr>
            <a:r>
              <a:rPr lang="en-US" dirty="0" smtClean="0"/>
              <a:t>Cleverness</a:t>
            </a:r>
          </a:p>
          <a:p>
            <a:pPr eaLnBrk="1" fontAlgn="auto" hangingPunct="1">
              <a:spcBef>
                <a:spcPts val="0"/>
              </a:spcBef>
              <a:spcAft>
                <a:spcPts val="0"/>
              </a:spcAft>
              <a:defRPr/>
            </a:pPr>
            <a:r>
              <a:rPr lang="en-US" dirty="0" smtClean="0"/>
              <a:t>Closeness</a:t>
            </a:r>
          </a:p>
          <a:p>
            <a:pPr eaLnBrk="1" fontAlgn="auto" hangingPunct="1">
              <a:spcBef>
                <a:spcPts val="0"/>
              </a:spcBef>
              <a:spcAft>
                <a:spcPts val="0"/>
              </a:spcAft>
              <a:defRPr/>
            </a:pPr>
            <a:r>
              <a:rPr lang="en-US" dirty="0" smtClean="0"/>
              <a:t>Comfort</a:t>
            </a:r>
          </a:p>
          <a:p>
            <a:pPr eaLnBrk="1" fontAlgn="auto" hangingPunct="1">
              <a:spcBef>
                <a:spcPts val="0"/>
              </a:spcBef>
              <a:spcAft>
                <a:spcPts val="0"/>
              </a:spcAft>
              <a:defRPr/>
            </a:pPr>
            <a:r>
              <a:rPr lang="en-US" dirty="0" smtClean="0"/>
              <a:t>Commitment</a:t>
            </a:r>
          </a:p>
          <a:p>
            <a:pPr eaLnBrk="1" fontAlgn="auto" hangingPunct="1">
              <a:spcBef>
                <a:spcPts val="0"/>
              </a:spcBef>
              <a:spcAft>
                <a:spcPts val="0"/>
              </a:spcAft>
              <a:defRPr/>
            </a:pPr>
            <a:r>
              <a:rPr lang="en-US" dirty="0" smtClean="0"/>
              <a:t>Compassion</a:t>
            </a:r>
          </a:p>
          <a:p>
            <a:pPr eaLnBrk="1" fontAlgn="auto" hangingPunct="1">
              <a:spcBef>
                <a:spcPts val="0"/>
              </a:spcBef>
              <a:spcAft>
                <a:spcPts val="0"/>
              </a:spcAft>
              <a:defRPr/>
            </a:pPr>
            <a:r>
              <a:rPr lang="en-US" dirty="0" smtClean="0"/>
              <a:t>Completion</a:t>
            </a:r>
          </a:p>
          <a:p>
            <a:pPr eaLnBrk="1" fontAlgn="auto" hangingPunct="1">
              <a:spcBef>
                <a:spcPts val="0"/>
              </a:spcBef>
              <a:spcAft>
                <a:spcPts val="0"/>
              </a:spcAft>
              <a:defRPr/>
            </a:pPr>
            <a:r>
              <a:rPr lang="en-US" dirty="0" smtClean="0"/>
              <a:t>Composure</a:t>
            </a:r>
          </a:p>
          <a:p>
            <a:pPr eaLnBrk="1" fontAlgn="auto" hangingPunct="1">
              <a:spcBef>
                <a:spcPts val="0"/>
              </a:spcBef>
              <a:spcAft>
                <a:spcPts val="0"/>
              </a:spcAft>
              <a:defRPr/>
            </a:pPr>
            <a:r>
              <a:rPr lang="en-US" dirty="0" smtClean="0"/>
              <a:t>Concentration</a:t>
            </a:r>
          </a:p>
          <a:p>
            <a:pPr eaLnBrk="1" fontAlgn="auto" hangingPunct="1">
              <a:spcBef>
                <a:spcPts val="0"/>
              </a:spcBef>
              <a:spcAft>
                <a:spcPts val="0"/>
              </a:spcAft>
              <a:defRPr/>
            </a:pPr>
            <a:r>
              <a:rPr lang="en-US" dirty="0" smtClean="0"/>
              <a:t>Confidence</a:t>
            </a:r>
          </a:p>
          <a:p>
            <a:pPr eaLnBrk="1" fontAlgn="auto" hangingPunct="1">
              <a:spcBef>
                <a:spcPts val="0"/>
              </a:spcBef>
              <a:spcAft>
                <a:spcPts val="0"/>
              </a:spcAft>
              <a:defRPr/>
            </a:pPr>
            <a:r>
              <a:rPr lang="en-US" dirty="0" smtClean="0"/>
              <a:t>Conformity</a:t>
            </a:r>
          </a:p>
          <a:p>
            <a:pPr eaLnBrk="1" fontAlgn="auto" hangingPunct="1">
              <a:spcBef>
                <a:spcPts val="0"/>
              </a:spcBef>
              <a:spcAft>
                <a:spcPts val="0"/>
              </a:spcAft>
              <a:defRPr/>
            </a:pPr>
            <a:r>
              <a:rPr lang="en-US" dirty="0" smtClean="0"/>
              <a:t>Congruency</a:t>
            </a:r>
          </a:p>
          <a:p>
            <a:pPr eaLnBrk="1" fontAlgn="auto" hangingPunct="1">
              <a:spcBef>
                <a:spcPts val="0"/>
              </a:spcBef>
              <a:spcAft>
                <a:spcPts val="0"/>
              </a:spcAft>
              <a:defRPr/>
            </a:pPr>
            <a:r>
              <a:rPr lang="en-US" dirty="0" smtClean="0"/>
              <a:t>Connection</a:t>
            </a:r>
          </a:p>
          <a:p>
            <a:pPr eaLnBrk="1" fontAlgn="auto" hangingPunct="1">
              <a:spcBef>
                <a:spcPts val="0"/>
              </a:spcBef>
              <a:spcAft>
                <a:spcPts val="0"/>
              </a:spcAft>
              <a:defRPr/>
            </a:pPr>
            <a:r>
              <a:rPr lang="en-US" dirty="0" smtClean="0"/>
              <a:t>Consciousness</a:t>
            </a:r>
          </a:p>
          <a:p>
            <a:pPr eaLnBrk="1" fontAlgn="auto" hangingPunct="1">
              <a:spcBef>
                <a:spcPts val="0"/>
              </a:spcBef>
              <a:spcAft>
                <a:spcPts val="0"/>
              </a:spcAft>
              <a:defRPr/>
            </a:pPr>
            <a:r>
              <a:rPr lang="en-US" dirty="0" smtClean="0"/>
              <a:t>Consistency</a:t>
            </a:r>
          </a:p>
          <a:p>
            <a:pPr eaLnBrk="1" fontAlgn="auto" hangingPunct="1">
              <a:spcBef>
                <a:spcPts val="0"/>
              </a:spcBef>
              <a:spcAft>
                <a:spcPts val="0"/>
              </a:spcAft>
              <a:defRPr/>
            </a:pPr>
            <a:r>
              <a:rPr lang="en-US" dirty="0" smtClean="0"/>
              <a:t>Contentment</a:t>
            </a:r>
          </a:p>
          <a:p>
            <a:pPr eaLnBrk="1" fontAlgn="auto" hangingPunct="1">
              <a:spcBef>
                <a:spcPts val="0"/>
              </a:spcBef>
              <a:spcAft>
                <a:spcPts val="0"/>
              </a:spcAft>
              <a:defRPr/>
            </a:pPr>
            <a:r>
              <a:rPr lang="en-US" dirty="0" smtClean="0"/>
              <a:t>Continuity</a:t>
            </a:r>
          </a:p>
          <a:p>
            <a:pPr eaLnBrk="1" fontAlgn="auto" hangingPunct="1">
              <a:spcBef>
                <a:spcPts val="0"/>
              </a:spcBef>
              <a:spcAft>
                <a:spcPts val="0"/>
              </a:spcAft>
              <a:defRPr/>
            </a:pPr>
            <a:r>
              <a:rPr lang="en-US" dirty="0" smtClean="0"/>
              <a:t>Contribution</a:t>
            </a:r>
          </a:p>
          <a:p>
            <a:pPr eaLnBrk="1" fontAlgn="auto" hangingPunct="1">
              <a:spcBef>
                <a:spcPts val="0"/>
              </a:spcBef>
              <a:spcAft>
                <a:spcPts val="0"/>
              </a:spcAft>
              <a:defRPr/>
            </a:pPr>
            <a:r>
              <a:rPr lang="en-US" dirty="0" smtClean="0"/>
              <a:t>Control</a:t>
            </a:r>
          </a:p>
          <a:p>
            <a:pPr eaLnBrk="1" fontAlgn="auto" hangingPunct="1">
              <a:spcBef>
                <a:spcPts val="0"/>
              </a:spcBef>
              <a:spcAft>
                <a:spcPts val="0"/>
              </a:spcAft>
              <a:defRPr/>
            </a:pPr>
            <a:r>
              <a:rPr lang="en-US" dirty="0" smtClean="0"/>
              <a:t>Conviction</a:t>
            </a:r>
          </a:p>
          <a:p>
            <a:pPr eaLnBrk="1" fontAlgn="auto" hangingPunct="1">
              <a:spcBef>
                <a:spcPts val="0"/>
              </a:spcBef>
              <a:spcAft>
                <a:spcPts val="0"/>
              </a:spcAft>
              <a:defRPr/>
            </a:pPr>
            <a:r>
              <a:rPr lang="en-US" dirty="0" smtClean="0"/>
              <a:t>Conviviality</a:t>
            </a:r>
          </a:p>
          <a:p>
            <a:pPr eaLnBrk="1" fontAlgn="auto" hangingPunct="1">
              <a:spcBef>
                <a:spcPts val="0"/>
              </a:spcBef>
              <a:spcAft>
                <a:spcPts val="0"/>
              </a:spcAft>
              <a:defRPr/>
            </a:pPr>
            <a:r>
              <a:rPr lang="en-US" dirty="0" smtClean="0"/>
              <a:t>Coolness</a:t>
            </a:r>
          </a:p>
          <a:p>
            <a:pPr eaLnBrk="1" fontAlgn="auto" hangingPunct="1">
              <a:spcBef>
                <a:spcPts val="0"/>
              </a:spcBef>
              <a:spcAft>
                <a:spcPts val="0"/>
              </a:spcAft>
              <a:defRPr/>
            </a:pPr>
            <a:r>
              <a:rPr lang="en-US" dirty="0" smtClean="0"/>
              <a:t>Cooperation</a:t>
            </a:r>
          </a:p>
          <a:p>
            <a:pPr eaLnBrk="1" fontAlgn="auto" hangingPunct="1">
              <a:spcBef>
                <a:spcPts val="0"/>
              </a:spcBef>
              <a:spcAft>
                <a:spcPts val="0"/>
              </a:spcAft>
              <a:defRPr/>
            </a:pPr>
            <a:r>
              <a:rPr lang="en-US" dirty="0" smtClean="0"/>
              <a:t>Cordiality</a:t>
            </a:r>
          </a:p>
          <a:p>
            <a:pPr eaLnBrk="1" fontAlgn="auto" hangingPunct="1">
              <a:spcBef>
                <a:spcPts val="0"/>
              </a:spcBef>
              <a:spcAft>
                <a:spcPts val="0"/>
              </a:spcAft>
              <a:defRPr/>
            </a:pPr>
            <a:r>
              <a:rPr lang="en-US" dirty="0" smtClean="0"/>
              <a:t>Correctness</a:t>
            </a:r>
          </a:p>
          <a:p>
            <a:pPr eaLnBrk="1" fontAlgn="auto" hangingPunct="1">
              <a:spcBef>
                <a:spcPts val="0"/>
              </a:spcBef>
              <a:spcAft>
                <a:spcPts val="0"/>
              </a:spcAft>
              <a:defRPr/>
            </a:pPr>
            <a:r>
              <a:rPr lang="en-US" dirty="0" smtClean="0"/>
              <a:t>Courage</a:t>
            </a:r>
          </a:p>
          <a:p>
            <a:pPr eaLnBrk="1" fontAlgn="auto" hangingPunct="1">
              <a:spcBef>
                <a:spcPts val="0"/>
              </a:spcBef>
              <a:spcAft>
                <a:spcPts val="0"/>
              </a:spcAft>
              <a:defRPr/>
            </a:pPr>
            <a:r>
              <a:rPr lang="en-US" dirty="0" smtClean="0"/>
              <a:t>Courtesy</a:t>
            </a:r>
          </a:p>
          <a:p>
            <a:pPr eaLnBrk="1" fontAlgn="auto" hangingPunct="1">
              <a:spcBef>
                <a:spcPts val="0"/>
              </a:spcBef>
              <a:spcAft>
                <a:spcPts val="0"/>
              </a:spcAft>
              <a:defRPr/>
            </a:pPr>
            <a:r>
              <a:rPr lang="en-US" dirty="0" smtClean="0"/>
              <a:t>Craftiness</a:t>
            </a:r>
          </a:p>
          <a:p>
            <a:pPr eaLnBrk="1" fontAlgn="auto" hangingPunct="1">
              <a:spcBef>
                <a:spcPts val="0"/>
              </a:spcBef>
              <a:spcAft>
                <a:spcPts val="0"/>
              </a:spcAft>
              <a:defRPr/>
            </a:pPr>
            <a:r>
              <a:rPr lang="en-US" dirty="0" smtClean="0"/>
              <a:t>Creativity</a:t>
            </a:r>
          </a:p>
          <a:p>
            <a:pPr eaLnBrk="1" fontAlgn="auto" hangingPunct="1">
              <a:spcBef>
                <a:spcPts val="0"/>
              </a:spcBef>
              <a:spcAft>
                <a:spcPts val="0"/>
              </a:spcAft>
              <a:defRPr/>
            </a:pPr>
            <a:r>
              <a:rPr lang="en-US" dirty="0" smtClean="0"/>
              <a:t>Credibility</a:t>
            </a:r>
          </a:p>
          <a:p>
            <a:pPr eaLnBrk="1" fontAlgn="auto" hangingPunct="1">
              <a:spcBef>
                <a:spcPts val="0"/>
              </a:spcBef>
              <a:spcAft>
                <a:spcPts val="0"/>
              </a:spcAft>
              <a:defRPr/>
            </a:pPr>
            <a:r>
              <a:rPr lang="en-US" dirty="0" smtClean="0"/>
              <a:t>Cunning</a:t>
            </a:r>
          </a:p>
          <a:p>
            <a:pPr eaLnBrk="1" fontAlgn="auto" hangingPunct="1">
              <a:spcBef>
                <a:spcPts val="0"/>
              </a:spcBef>
              <a:spcAft>
                <a:spcPts val="0"/>
              </a:spcAft>
              <a:defRPr/>
            </a:pPr>
            <a:r>
              <a:rPr lang="en-US" dirty="0" smtClean="0"/>
              <a:t>Curiosity</a:t>
            </a:r>
          </a:p>
          <a:p>
            <a:pPr eaLnBrk="1" fontAlgn="auto" hangingPunct="1">
              <a:spcBef>
                <a:spcPts val="0"/>
              </a:spcBef>
              <a:spcAft>
                <a:spcPts val="0"/>
              </a:spcAft>
              <a:defRPr/>
            </a:pPr>
            <a:r>
              <a:rPr lang="en-US" dirty="0" smtClean="0"/>
              <a:t>Daring</a:t>
            </a:r>
          </a:p>
          <a:p>
            <a:pPr eaLnBrk="1" fontAlgn="auto" hangingPunct="1">
              <a:spcBef>
                <a:spcPts val="0"/>
              </a:spcBef>
              <a:spcAft>
                <a:spcPts val="0"/>
              </a:spcAft>
              <a:defRPr/>
            </a:pPr>
            <a:r>
              <a:rPr lang="en-US" dirty="0" smtClean="0"/>
              <a:t>Decisiveness</a:t>
            </a:r>
          </a:p>
          <a:p>
            <a:pPr eaLnBrk="1" fontAlgn="auto" hangingPunct="1">
              <a:spcBef>
                <a:spcPts val="0"/>
              </a:spcBef>
              <a:spcAft>
                <a:spcPts val="0"/>
              </a:spcAft>
              <a:defRPr/>
            </a:pPr>
            <a:r>
              <a:rPr lang="en-US" dirty="0" smtClean="0"/>
              <a:t>Decorum</a:t>
            </a:r>
          </a:p>
          <a:p>
            <a:pPr eaLnBrk="1" fontAlgn="auto" hangingPunct="1">
              <a:spcBef>
                <a:spcPts val="0"/>
              </a:spcBef>
              <a:spcAft>
                <a:spcPts val="0"/>
              </a:spcAft>
              <a:defRPr/>
            </a:pPr>
            <a:r>
              <a:rPr lang="en-US" dirty="0" smtClean="0"/>
              <a:t>Deference</a:t>
            </a:r>
          </a:p>
          <a:p>
            <a:pPr eaLnBrk="1" fontAlgn="auto" hangingPunct="1">
              <a:spcBef>
                <a:spcPts val="0"/>
              </a:spcBef>
              <a:spcAft>
                <a:spcPts val="0"/>
              </a:spcAft>
              <a:defRPr/>
            </a:pPr>
            <a:r>
              <a:rPr lang="en-US" dirty="0" smtClean="0"/>
              <a:t>Delight</a:t>
            </a:r>
          </a:p>
          <a:p>
            <a:pPr eaLnBrk="1" fontAlgn="auto" hangingPunct="1">
              <a:spcBef>
                <a:spcPts val="0"/>
              </a:spcBef>
              <a:spcAft>
                <a:spcPts val="0"/>
              </a:spcAft>
              <a:defRPr/>
            </a:pPr>
            <a:r>
              <a:rPr lang="en-US" dirty="0" smtClean="0"/>
              <a:t>Dependability</a:t>
            </a:r>
          </a:p>
          <a:p>
            <a:pPr eaLnBrk="1" fontAlgn="auto" hangingPunct="1">
              <a:spcBef>
                <a:spcPts val="0"/>
              </a:spcBef>
              <a:spcAft>
                <a:spcPts val="0"/>
              </a:spcAft>
              <a:defRPr/>
            </a:pPr>
            <a:r>
              <a:rPr lang="en-US" dirty="0" smtClean="0"/>
              <a:t>Depth</a:t>
            </a:r>
          </a:p>
          <a:p>
            <a:pPr eaLnBrk="1" fontAlgn="auto" hangingPunct="1">
              <a:spcBef>
                <a:spcPts val="0"/>
              </a:spcBef>
              <a:spcAft>
                <a:spcPts val="0"/>
              </a:spcAft>
              <a:defRPr/>
            </a:pPr>
            <a:r>
              <a:rPr lang="en-US" dirty="0" smtClean="0"/>
              <a:t>Desire</a:t>
            </a:r>
          </a:p>
          <a:p>
            <a:pPr eaLnBrk="1" fontAlgn="auto" hangingPunct="1">
              <a:spcBef>
                <a:spcPts val="0"/>
              </a:spcBef>
              <a:spcAft>
                <a:spcPts val="0"/>
              </a:spcAft>
              <a:defRPr/>
            </a:pPr>
            <a:r>
              <a:rPr lang="en-US" dirty="0" smtClean="0"/>
              <a:t>Determination</a:t>
            </a:r>
          </a:p>
          <a:p>
            <a:pPr eaLnBrk="1" fontAlgn="auto" hangingPunct="1">
              <a:spcBef>
                <a:spcPts val="0"/>
              </a:spcBef>
              <a:spcAft>
                <a:spcPts val="0"/>
              </a:spcAft>
              <a:defRPr/>
            </a:pPr>
            <a:r>
              <a:rPr lang="en-US" dirty="0" smtClean="0"/>
              <a:t>Devotion</a:t>
            </a:r>
          </a:p>
          <a:p>
            <a:pPr eaLnBrk="1" fontAlgn="auto" hangingPunct="1">
              <a:spcBef>
                <a:spcPts val="0"/>
              </a:spcBef>
              <a:spcAft>
                <a:spcPts val="0"/>
              </a:spcAft>
              <a:defRPr/>
            </a:pPr>
            <a:r>
              <a:rPr lang="en-US" dirty="0" smtClean="0"/>
              <a:t>Devoutness</a:t>
            </a:r>
          </a:p>
          <a:p>
            <a:pPr eaLnBrk="1" fontAlgn="auto" hangingPunct="1">
              <a:spcBef>
                <a:spcPts val="0"/>
              </a:spcBef>
              <a:spcAft>
                <a:spcPts val="0"/>
              </a:spcAft>
              <a:defRPr/>
            </a:pPr>
            <a:r>
              <a:rPr lang="en-US" dirty="0" smtClean="0"/>
              <a:t>Dexterity</a:t>
            </a:r>
          </a:p>
          <a:p>
            <a:pPr eaLnBrk="1" fontAlgn="auto" hangingPunct="1">
              <a:spcBef>
                <a:spcPts val="0"/>
              </a:spcBef>
              <a:spcAft>
                <a:spcPts val="0"/>
              </a:spcAft>
              <a:defRPr/>
            </a:pPr>
            <a:r>
              <a:rPr lang="en-US" dirty="0" smtClean="0"/>
              <a:t>Dignity</a:t>
            </a:r>
          </a:p>
          <a:p>
            <a:pPr eaLnBrk="1" fontAlgn="auto" hangingPunct="1">
              <a:spcBef>
                <a:spcPts val="0"/>
              </a:spcBef>
              <a:spcAft>
                <a:spcPts val="0"/>
              </a:spcAft>
              <a:defRPr/>
            </a:pPr>
            <a:r>
              <a:rPr lang="en-US" dirty="0" smtClean="0"/>
              <a:t>Diligence</a:t>
            </a:r>
          </a:p>
          <a:p>
            <a:pPr eaLnBrk="1" fontAlgn="auto" hangingPunct="1">
              <a:spcBef>
                <a:spcPts val="0"/>
              </a:spcBef>
              <a:spcAft>
                <a:spcPts val="0"/>
              </a:spcAft>
              <a:defRPr/>
            </a:pPr>
            <a:r>
              <a:rPr lang="en-US" dirty="0" smtClean="0"/>
              <a:t>Direction</a:t>
            </a:r>
          </a:p>
          <a:p>
            <a:pPr eaLnBrk="1" fontAlgn="auto" hangingPunct="1">
              <a:spcBef>
                <a:spcPts val="0"/>
              </a:spcBef>
              <a:spcAft>
                <a:spcPts val="0"/>
              </a:spcAft>
              <a:defRPr/>
            </a:pPr>
            <a:r>
              <a:rPr lang="en-US" dirty="0" smtClean="0"/>
              <a:t>Directness</a:t>
            </a:r>
          </a:p>
          <a:p>
            <a:pPr eaLnBrk="1" fontAlgn="auto" hangingPunct="1">
              <a:spcBef>
                <a:spcPts val="0"/>
              </a:spcBef>
              <a:spcAft>
                <a:spcPts val="0"/>
              </a:spcAft>
              <a:defRPr/>
            </a:pPr>
            <a:r>
              <a:rPr lang="en-US" dirty="0" smtClean="0"/>
              <a:t>Discipline</a:t>
            </a:r>
          </a:p>
          <a:p>
            <a:pPr eaLnBrk="1" fontAlgn="auto" hangingPunct="1">
              <a:spcBef>
                <a:spcPts val="0"/>
              </a:spcBef>
              <a:spcAft>
                <a:spcPts val="0"/>
              </a:spcAft>
              <a:defRPr/>
            </a:pPr>
            <a:r>
              <a:rPr lang="en-US" dirty="0" smtClean="0"/>
              <a:t>Discovery</a:t>
            </a:r>
          </a:p>
          <a:p>
            <a:pPr eaLnBrk="1" fontAlgn="auto" hangingPunct="1">
              <a:spcBef>
                <a:spcPts val="0"/>
              </a:spcBef>
              <a:spcAft>
                <a:spcPts val="0"/>
              </a:spcAft>
              <a:defRPr/>
            </a:pPr>
            <a:r>
              <a:rPr lang="en-US" dirty="0" smtClean="0"/>
              <a:t>Discretion</a:t>
            </a:r>
          </a:p>
          <a:p>
            <a:pPr eaLnBrk="1" fontAlgn="auto" hangingPunct="1">
              <a:spcBef>
                <a:spcPts val="0"/>
              </a:spcBef>
              <a:spcAft>
                <a:spcPts val="0"/>
              </a:spcAft>
              <a:defRPr/>
            </a:pPr>
            <a:r>
              <a:rPr lang="en-US" dirty="0" smtClean="0"/>
              <a:t>Diversity</a:t>
            </a:r>
          </a:p>
          <a:p>
            <a:pPr eaLnBrk="1" fontAlgn="auto" hangingPunct="1">
              <a:spcBef>
                <a:spcPts val="0"/>
              </a:spcBef>
              <a:spcAft>
                <a:spcPts val="0"/>
              </a:spcAft>
              <a:defRPr/>
            </a:pPr>
            <a:r>
              <a:rPr lang="en-US" dirty="0" smtClean="0"/>
              <a:t>Dominance</a:t>
            </a:r>
          </a:p>
          <a:p>
            <a:pPr eaLnBrk="1" fontAlgn="auto" hangingPunct="1">
              <a:spcBef>
                <a:spcPts val="0"/>
              </a:spcBef>
              <a:spcAft>
                <a:spcPts val="0"/>
              </a:spcAft>
              <a:defRPr/>
            </a:pPr>
            <a:r>
              <a:rPr lang="en-US" dirty="0" smtClean="0"/>
              <a:t>Dreaming</a:t>
            </a:r>
          </a:p>
          <a:p>
            <a:pPr eaLnBrk="1" fontAlgn="auto" hangingPunct="1">
              <a:spcBef>
                <a:spcPts val="0"/>
              </a:spcBef>
              <a:spcAft>
                <a:spcPts val="0"/>
              </a:spcAft>
              <a:defRPr/>
            </a:pPr>
            <a:r>
              <a:rPr lang="en-US" dirty="0" smtClean="0"/>
              <a:t>Drive</a:t>
            </a:r>
          </a:p>
          <a:p>
            <a:pPr eaLnBrk="1" fontAlgn="auto" hangingPunct="1">
              <a:spcBef>
                <a:spcPts val="0"/>
              </a:spcBef>
              <a:spcAft>
                <a:spcPts val="0"/>
              </a:spcAft>
              <a:defRPr/>
            </a:pPr>
            <a:r>
              <a:rPr lang="en-US" dirty="0" smtClean="0"/>
              <a:t>Duty</a:t>
            </a:r>
          </a:p>
          <a:p>
            <a:pPr eaLnBrk="1" fontAlgn="auto" hangingPunct="1">
              <a:spcBef>
                <a:spcPts val="0"/>
              </a:spcBef>
              <a:spcAft>
                <a:spcPts val="0"/>
              </a:spcAft>
              <a:defRPr/>
            </a:pPr>
            <a:r>
              <a:rPr lang="en-US" dirty="0" smtClean="0"/>
              <a:t>Dynamism</a:t>
            </a:r>
          </a:p>
          <a:p>
            <a:pPr eaLnBrk="1" fontAlgn="auto" hangingPunct="1">
              <a:spcBef>
                <a:spcPts val="0"/>
              </a:spcBef>
              <a:spcAft>
                <a:spcPts val="0"/>
              </a:spcAft>
              <a:defRPr/>
            </a:pPr>
            <a:r>
              <a:rPr lang="en-US" dirty="0" smtClean="0"/>
              <a:t>Eagerness</a:t>
            </a:r>
          </a:p>
          <a:p>
            <a:pPr eaLnBrk="1" fontAlgn="auto" hangingPunct="1">
              <a:spcBef>
                <a:spcPts val="0"/>
              </a:spcBef>
              <a:spcAft>
                <a:spcPts val="0"/>
              </a:spcAft>
              <a:defRPr/>
            </a:pPr>
            <a:r>
              <a:rPr lang="en-US" dirty="0" smtClean="0"/>
              <a:t>Economy</a:t>
            </a:r>
          </a:p>
          <a:p>
            <a:pPr eaLnBrk="1" fontAlgn="auto" hangingPunct="1">
              <a:spcBef>
                <a:spcPts val="0"/>
              </a:spcBef>
              <a:spcAft>
                <a:spcPts val="0"/>
              </a:spcAft>
              <a:defRPr/>
            </a:pPr>
            <a:r>
              <a:rPr lang="en-US" dirty="0" smtClean="0"/>
              <a:t>Ecstasy</a:t>
            </a:r>
          </a:p>
          <a:p>
            <a:pPr eaLnBrk="1" fontAlgn="auto" hangingPunct="1">
              <a:spcBef>
                <a:spcPts val="0"/>
              </a:spcBef>
              <a:spcAft>
                <a:spcPts val="0"/>
              </a:spcAft>
              <a:defRPr/>
            </a:pPr>
            <a:r>
              <a:rPr lang="en-US" dirty="0" smtClean="0"/>
              <a:t>Education</a:t>
            </a:r>
          </a:p>
          <a:p>
            <a:pPr eaLnBrk="1" fontAlgn="auto" hangingPunct="1">
              <a:spcBef>
                <a:spcPts val="0"/>
              </a:spcBef>
              <a:spcAft>
                <a:spcPts val="0"/>
              </a:spcAft>
              <a:defRPr/>
            </a:pPr>
            <a:r>
              <a:rPr lang="en-US" dirty="0" smtClean="0"/>
              <a:t>Effectiveness</a:t>
            </a:r>
          </a:p>
          <a:p>
            <a:pPr eaLnBrk="1" fontAlgn="auto" hangingPunct="1">
              <a:spcBef>
                <a:spcPts val="0"/>
              </a:spcBef>
              <a:spcAft>
                <a:spcPts val="0"/>
              </a:spcAft>
              <a:defRPr/>
            </a:pPr>
            <a:r>
              <a:rPr lang="en-US" dirty="0" smtClean="0"/>
              <a:t>Efficiency</a:t>
            </a:r>
          </a:p>
          <a:p>
            <a:pPr eaLnBrk="1" fontAlgn="auto" hangingPunct="1">
              <a:spcBef>
                <a:spcPts val="0"/>
              </a:spcBef>
              <a:spcAft>
                <a:spcPts val="0"/>
              </a:spcAft>
              <a:defRPr/>
            </a:pPr>
            <a:r>
              <a:rPr lang="en-US" dirty="0" smtClean="0"/>
              <a:t>Elation</a:t>
            </a:r>
          </a:p>
          <a:p>
            <a:pPr eaLnBrk="1" fontAlgn="auto" hangingPunct="1">
              <a:spcBef>
                <a:spcPts val="0"/>
              </a:spcBef>
              <a:spcAft>
                <a:spcPts val="0"/>
              </a:spcAft>
              <a:defRPr/>
            </a:pPr>
            <a:r>
              <a:rPr lang="en-US" dirty="0" smtClean="0"/>
              <a:t>Elegance</a:t>
            </a:r>
          </a:p>
          <a:p>
            <a:pPr eaLnBrk="1" fontAlgn="auto" hangingPunct="1">
              <a:spcBef>
                <a:spcPts val="0"/>
              </a:spcBef>
              <a:spcAft>
                <a:spcPts val="0"/>
              </a:spcAft>
              <a:defRPr/>
            </a:pPr>
            <a:r>
              <a:rPr lang="en-US" dirty="0" smtClean="0"/>
              <a:t>Empathy</a:t>
            </a:r>
          </a:p>
          <a:p>
            <a:pPr eaLnBrk="1" fontAlgn="auto" hangingPunct="1">
              <a:spcBef>
                <a:spcPts val="0"/>
              </a:spcBef>
              <a:spcAft>
                <a:spcPts val="0"/>
              </a:spcAft>
              <a:defRPr/>
            </a:pPr>
            <a:r>
              <a:rPr lang="en-US" dirty="0" smtClean="0"/>
              <a:t>Encouragement</a:t>
            </a:r>
          </a:p>
          <a:p>
            <a:pPr eaLnBrk="1" fontAlgn="auto" hangingPunct="1">
              <a:spcBef>
                <a:spcPts val="0"/>
              </a:spcBef>
              <a:spcAft>
                <a:spcPts val="0"/>
              </a:spcAft>
              <a:defRPr/>
            </a:pPr>
            <a:r>
              <a:rPr lang="en-US" dirty="0" smtClean="0"/>
              <a:t>Endurance</a:t>
            </a:r>
          </a:p>
          <a:p>
            <a:pPr eaLnBrk="1" fontAlgn="auto" hangingPunct="1">
              <a:spcBef>
                <a:spcPts val="0"/>
              </a:spcBef>
              <a:spcAft>
                <a:spcPts val="0"/>
              </a:spcAft>
              <a:defRPr/>
            </a:pPr>
            <a:r>
              <a:rPr lang="en-US" dirty="0" smtClean="0"/>
              <a:t>Energy</a:t>
            </a:r>
          </a:p>
          <a:p>
            <a:pPr eaLnBrk="1" fontAlgn="auto" hangingPunct="1">
              <a:spcBef>
                <a:spcPts val="0"/>
              </a:spcBef>
              <a:spcAft>
                <a:spcPts val="0"/>
              </a:spcAft>
              <a:defRPr/>
            </a:pPr>
            <a:r>
              <a:rPr lang="en-US" dirty="0" smtClean="0"/>
              <a:t>Enjoyment</a:t>
            </a:r>
          </a:p>
          <a:p>
            <a:pPr eaLnBrk="1" fontAlgn="auto" hangingPunct="1">
              <a:spcBef>
                <a:spcPts val="0"/>
              </a:spcBef>
              <a:spcAft>
                <a:spcPts val="0"/>
              </a:spcAft>
              <a:defRPr/>
            </a:pPr>
            <a:r>
              <a:rPr lang="en-US" dirty="0" smtClean="0"/>
              <a:t>Entertainment</a:t>
            </a:r>
          </a:p>
          <a:p>
            <a:pPr eaLnBrk="1" fontAlgn="auto" hangingPunct="1">
              <a:spcBef>
                <a:spcPts val="0"/>
              </a:spcBef>
              <a:spcAft>
                <a:spcPts val="0"/>
              </a:spcAft>
              <a:defRPr/>
            </a:pPr>
            <a:r>
              <a:rPr lang="en-US" dirty="0" smtClean="0"/>
              <a:t>Enthusiasm</a:t>
            </a:r>
          </a:p>
          <a:p>
            <a:pPr eaLnBrk="1" fontAlgn="auto" hangingPunct="1">
              <a:spcBef>
                <a:spcPts val="0"/>
              </a:spcBef>
              <a:spcAft>
                <a:spcPts val="0"/>
              </a:spcAft>
              <a:defRPr/>
            </a:pPr>
            <a:r>
              <a:rPr lang="en-US" dirty="0" smtClean="0"/>
              <a:t>Excellence</a:t>
            </a:r>
          </a:p>
          <a:p>
            <a:pPr eaLnBrk="1" fontAlgn="auto" hangingPunct="1">
              <a:spcBef>
                <a:spcPts val="0"/>
              </a:spcBef>
              <a:spcAft>
                <a:spcPts val="0"/>
              </a:spcAft>
              <a:defRPr/>
            </a:pPr>
            <a:r>
              <a:rPr lang="en-US" dirty="0" smtClean="0"/>
              <a:t>Excitement</a:t>
            </a:r>
          </a:p>
          <a:p>
            <a:pPr eaLnBrk="1" fontAlgn="auto" hangingPunct="1">
              <a:spcBef>
                <a:spcPts val="0"/>
              </a:spcBef>
              <a:spcAft>
                <a:spcPts val="0"/>
              </a:spcAft>
              <a:defRPr/>
            </a:pPr>
            <a:r>
              <a:rPr lang="en-US" dirty="0" smtClean="0"/>
              <a:t>Exhilaration</a:t>
            </a:r>
          </a:p>
          <a:p>
            <a:pPr eaLnBrk="1" fontAlgn="auto" hangingPunct="1">
              <a:spcBef>
                <a:spcPts val="0"/>
              </a:spcBef>
              <a:spcAft>
                <a:spcPts val="0"/>
              </a:spcAft>
              <a:defRPr/>
            </a:pPr>
            <a:r>
              <a:rPr lang="en-US" dirty="0" smtClean="0"/>
              <a:t>Expectancy</a:t>
            </a:r>
          </a:p>
          <a:p>
            <a:pPr eaLnBrk="1" fontAlgn="auto" hangingPunct="1">
              <a:spcBef>
                <a:spcPts val="0"/>
              </a:spcBef>
              <a:spcAft>
                <a:spcPts val="0"/>
              </a:spcAft>
              <a:defRPr/>
            </a:pPr>
            <a:r>
              <a:rPr lang="en-US" dirty="0" smtClean="0"/>
              <a:t>Expediency</a:t>
            </a:r>
          </a:p>
          <a:p>
            <a:pPr eaLnBrk="1" fontAlgn="auto" hangingPunct="1">
              <a:spcBef>
                <a:spcPts val="0"/>
              </a:spcBef>
              <a:spcAft>
                <a:spcPts val="0"/>
              </a:spcAft>
              <a:defRPr/>
            </a:pPr>
            <a:r>
              <a:rPr lang="en-US" dirty="0" smtClean="0"/>
              <a:t>Experience</a:t>
            </a:r>
          </a:p>
          <a:p>
            <a:pPr eaLnBrk="1" fontAlgn="auto" hangingPunct="1">
              <a:spcBef>
                <a:spcPts val="0"/>
              </a:spcBef>
              <a:spcAft>
                <a:spcPts val="0"/>
              </a:spcAft>
              <a:defRPr/>
            </a:pPr>
            <a:r>
              <a:rPr lang="en-US" dirty="0" smtClean="0"/>
              <a:t>Expertise</a:t>
            </a:r>
          </a:p>
          <a:p>
            <a:pPr eaLnBrk="1" fontAlgn="auto" hangingPunct="1">
              <a:spcBef>
                <a:spcPts val="0"/>
              </a:spcBef>
              <a:spcAft>
                <a:spcPts val="0"/>
              </a:spcAft>
              <a:defRPr/>
            </a:pPr>
            <a:r>
              <a:rPr lang="en-US" dirty="0" smtClean="0"/>
              <a:t>Exploration</a:t>
            </a:r>
          </a:p>
          <a:p>
            <a:pPr eaLnBrk="1" fontAlgn="auto" hangingPunct="1">
              <a:spcBef>
                <a:spcPts val="0"/>
              </a:spcBef>
              <a:spcAft>
                <a:spcPts val="0"/>
              </a:spcAft>
              <a:defRPr/>
            </a:pPr>
            <a:r>
              <a:rPr lang="en-US" dirty="0" smtClean="0"/>
              <a:t>Expressiveness</a:t>
            </a:r>
          </a:p>
          <a:p>
            <a:pPr eaLnBrk="1" fontAlgn="auto" hangingPunct="1">
              <a:spcBef>
                <a:spcPts val="0"/>
              </a:spcBef>
              <a:spcAft>
                <a:spcPts val="0"/>
              </a:spcAft>
              <a:defRPr/>
            </a:pPr>
            <a:r>
              <a:rPr lang="en-US" dirty="0" smtClean="0"/>
              <a:t>Extravagance</a:t>
            </a:r>
          </a:p>
          <a:p>
            <a:pPr eaLnBrk="1" fontAlgn="auto" hangingPunct="1">
              <a:spcBef>
                <a:spcPts val="0"/>
              </a:spcBef>
              <a:spcAft>
                <a:spcPts val="0"/>
              </a:spcAft>
              <a:defRPr/>
            </a:pPr>
            <a:r>
              <a:rPr lang="en-US" dirty="0" smtClean="0"/>
              <a:t>Extroversion</a:t>
            </a:r>
          </a:p>
          <a:p>
            <a:pPr eaLnBrk="1" fontAlgn="auto" hangingPunct="1">
              <a:spcBef>
                <a:spcPts val="0"/>
              </a:spcBef>
              <a:spcAft>
                <a:spcPts val="0"/>
              </a:spcAft>
              <a:defRPr/>
            </a:pPr>
            <a:r>
              <a:rPr lang="en-US" dirty="0" smtClean="0"/>
              <a:t>Exuberance</a:t>
            </a:r>
          </a:p>
          <a:p>
            <a:pPr eaLnBrk="1" fontAlgn="auto" hangingPunct="1">
              <a:spcBef>
                <a:spcPts val="0"/>
              </a:spcBef>
              <a:spcAft>
                <a:spcPts val="0"/>
              </a:spcAft>
              <a:defRPr/>
            </a:pPr>
            <a:r>
              <a:rPr lang="en-US" dirty="0" smtClean="0"/>
              <a:t>Fairness</a:t>
            </a:r>
          </a:p>
          <a:p>
            <a:pPr eaLnBrk="1" fontAlgn="auto" hangingPunct="1">
              <a:spcBef>
                <a:spcPts val="0"/>
              </a:spcBef>
              <a:spcAft>
                <a:spcPts val="0"/>
              </a:spcAft>
              <a:defRPr/>
            </a:pPr>
            <a:r>
              <a:rPr lang="en-US" dirty="0" smtClean="0"/>
              <a:t>Faith</a:t>
            </a:r>
          </a:p>
          <a:p>
            <a:pPr eaLnBrk="1" fontAlgn="auto" hangingPunct="1">
              <a:spcBef>
                <a:spcPts val="0"/>
              </a:spcBef>
              <a:spcAft>
                <a:spcPts val="0"/>
              </a:spcAft>
              <a:defRPr/>
            </a:pPr>
            <a:r>
              <a:rPr lang="en-US" dirty="0" smtClean="0"/>
              <a:t>Fame</a:t>
            </a:r>
          </a:p>
          <a:p>
            <a:pPr eaLnBrk="1" fontAlgn="auto" hangingPunct="1">
              <a:spcBef>
                <a:spcPts val="0"/>
              </a:spcBef>
              <a:spcAft>
                <a:spcPts val="0"/>
              </a:spcAft>
              <a:defRPr/>
            </a:pPr>
            <a:r>
              <a:rPr lang="en-US" dirty="0" smtClean="0"/>
              <a:t>Family</a:t>
            </a:r>
          </a:p>
          <a:p>
            <a:pPr eaLnBrk="1" fontAlgn="auto" hangingPunct="1">
              <a:spcBef>
                <a:spcPts val="0"/>
              </a:spcBef>
              <a:spcAft>
                <a:spcPts val="0"/>
              </a:spcAft>
              <a:defRPr/>
            </a:pPr>
            <a:r>
              <a:rPr lang="en-US" dirty="0" smtClean="0"/>
              <a:t>Fascination</a:t>
            </a:r>
          </a:p>
          <a:p>
            <a:pPr eaLnBrk="1" fontAlgn="auto" hangingPunct="1">
              <a:spcBef>
                <a:spcPts val="0"/>
              </a:spcBef>
              <a:spcAft>
                <a:spcPts val="0"/>
              </a:spcAft>
              <a:defRPr/>
            </a:pPr>
            <a:r>
              <a:rPr lang="en-US" dirty="0" smtClean="0"/>
              <a:t>Fashion</a:t>
            </a:r>
          </a:p>
          <a:p>
            <a:pPr eaLnBrk="1" fontAlgn="auto" hangingPunct="1">
              <a:spcBef>
                <a:spcPts val="0"/>
              </a:spcBef>
              <a:spcAft>
                <a:spcPts val="0"/>
              </a:spcAft>
              <a:defRPr/>
            </a:pPr>
            <a:r>
              <a:rPr lang="en-US" dirty="0" smtClean="0"/>
              <a:t>Fearlessness</a:t>
            </a:r>
          </a:p>
          <a:p>
            <a:pPr eaLnBrk="1" fontAlgn="auto" hangingPunct="1">
              <a:spcBef>
                <a:spcPts val="0"/>
              </a:spcBef>
              <a:spcAft>
                <a:spcPts val="0"/>
              </a:spcAft>
              <a:defRPr/>
            </a:pPr>
            <a:r>
              <a:rPr lang="en-US" dirty="0" smtClean="0"/>
              <a:t>Ferocity</a:t>
            </a:r>
          </a:p>
          <a:p>
            <a:pPr eaLnBrk="1" fontAlgn="auto" hangingPunct="1">
              <a:spcBef>
                <a:spcPts val="0"/>
              </a:spcBef>
              <a:spcAft>
                <a:spcPts val="0"/>
              </a:spcAft>
              <a:defRPr/>
            </a:pPr>
            <a:r>
              <a:rPr lang="en-US" dirty="0" smtClean="0"/>
              <a:t>Fidelity</a:t>
            </a:r>
          </a:p>
          <a:p>
            <a:pPr eaLnBrk="1" fontAlgn="auto" hangingPunct="1">
              <a:spcBef>
                <a:spcPts val="0"/>
              </a:spcBef>
              <a:spcAft>
                <a:spcPts val="0"/>
              </a:spcAft>
              <a:defRPr/>
            </a:pPr>
            <a:r>
              <a:rPr lang="en-US" dirty="0" smtClean="0"/>
              <a:t>Fierceness</a:t>
            </a:r>
          </a:p>
          <a:p>
            <a:pPr eaLnBrk="1" fontAlgn="auto" hangingPunct="1">
              <a:spcBef>
                <a:spcPts val="0"/>
              </a:spcBef>
              <a:spcAft>
                <a:spcPts val="0"/>
              </a:spcAft>
              <a:defRPr/>
            </a:pPr>
            <a:r>
              <a:rPr lang="en-US" dirty="0" smtClean="0"/>
              <a:t>Financial independence</a:t>
            </a:r>
          </a:p>
          <a:p>
            <a:pPr eaLnBrk="1" fontAlgn="auto" hangingPunct="1">
              <a:spcBef>
                <a:spcPts val="0"/>
              </a:spcBef>
              <a:spcAft>
                <a:spcPts val="0"/>
              </a:spcAft>
              <a:defRPr/>
            </a:pPr>
            <a:r>
              <a:rPr lang="en-US" dirty="0" smtClean="0"/>
              <a:t>Firmness</a:t>
            </a:r>
          </a:p>
          <a:p>
            <a:pPr eaLnBrk="1" fontAlgn="auto" hangingPunct="1">
              <a:spcBef>
                <a:spcPts val="0"/>
              </a:spcBef>
              <a:spcAft>
                <a:spcPts val="0"/>
              </a:spcAft>
              <a:defRPr/>
            </a:pPr>
            <a:r>
              <a:rPr lang="en-US" dirty="0" smtClean="0"/>
              <a:t>Fitness</a:t>
            </a:r>
          </a:p>
          <a:p>
            <a:pPr eaLnBrk="1" fontAlgn="auto" hangingPunct="1">
              <a:spcBef>
                <a:spcPts val="0"/>
              </a:spcBef>
              <a:spcAft>
                <a:spcPts val="0"/>
              </a:spcAft>
              <a:defRPr/>
            </a:pPr>
            <a:r>
              <a:rPr lang="en-US" dirty="0" smtClean="0"/>
              <a:t>Flexibility</a:t>
            </a:r>
          </a:p>
          <a:p>
            <a:pPr eaLnBrk="1" fontAlgn="auto" hangingPunct="1">
              <a:spcBef>
                <a:spcPts val="0"/>
              </a:spcBef>
              <a:spcAft>
                <a:spcPts val="0"/>
              </a:spcAft>
              <a:defRPr/>
            </a:pPr>
            <a:r>
              <a:rPr lang="en-US" dirty="0" smtClean="0"/>
              <a:t>Flow</a:t>
            </a:r>
          </a:p>
          <a:p>
            <a:pPr eaLnBrk="1" fontAlgn="auto" hangingPunct="1">
              <a:spcBef>
                <a:spcPts val="0"/>
              </a:spcBef>
              <a:spcAft>
                <a:spcPts val="0"/>
              </a:spcAft>
              <a:defRPr/>
            </a:pPr>
            <a:r>
              <a:rPr lang="en-US" dirty="0" smtClean="0"/>
              <a:t>Fluency</a:t>
            </a:r>
          </a:p>
          <a:p>
            <a:pPr eaLnBrk="1" fontAlgn="auto" hangingPunct="1">
              <a:spcBef>
                <a:spcPts val="0"/>
              </a:spcBef>
              <a:spcAft>
                <a:spcPts val="0"/>
              </a:spcAft>
              <a:defRPr/>
            </a:pPr>
            <a:r>
              <a:rPr lang="en-US" dirty="0" smtClean="0"/>
              <a:t>Focus</a:t>
            </a:r>
          </a:p>
          <a:p>
            <a:pPr eaLnBrk="1" fontAlgn="auto" hangingPunct="1">
              <a:spcBef>
                <a:spcPts val="0"/>
              </a:spcBef>
              <a:spcAft>
                <a:spcPts val="0"/>
              </a:spcAft>
              <a:defRPr/>
            </a:pPr>
            <a:r>
              <a:rPr lang="en-US" dirty="0" smtClean="0"/>
              <a:t>Fortitude</a:t>
            </a:r>
          </a:p>
          <a:p>
            <a:pPr eaLnBrk="1" fontAlgn="auto" hangingPunct="1">
              <a:spcBef>
                <a:spcPts val="0"/>
              </a:spcBef>
              <a:spcAft>
                <a:spcPts val="0"/>
              </a:spcAft>
              <a:defRPr/>
            </a:pPr>
            <a:r>
              <a:rPr lang="en-US" dirty="0" smtClean="0"/>
              <a:t>Frankness</a:t>
            </a:r>
          </a:p>
          <a:p>
            <a:pPr eaLnBrk="1" fontAlgn="auto" hangingPunct="1">
              <a:spcBef>
                <a:spcPts val="0"/>
              </a:spcBef>
              <a:spcAft>
                <a:spcPts val="0"/>
              </a:spcAft>
              <a:defRPr/>
            </a:pPr>
            <a:r>
              <a:rPr lang="en-US" dirty="0" smtClean="0"/>
              <a:t>Freedom</a:t>
            </a:r>
          </a:p>
          <a:p>
            <a:pPr eaLnBrk="1" fontAlgn="auto" hangingPunct="1">
              <a:spcBef>
                <a:spcPts val="0"/>
              </a:spcBef>
              <a:spcAft>
                <a:spcPts val="0"/>
              </a:spcAft>
              <a:defRPr/>
            </a:pPr>
            <a:r>
              <a:rPr lang="en-US" dirty="0" smtClean="0"/>
              <a:t>Friendliness</a:t>
            </a:r>
          </a:p>
          <a:p>
            <a:pPr eaLnBrk="1" fontAlgn="auto" hangingPunct="1">
              <a:spcBef>
                <a:spcPts val="0"/>
              </a:spcBef>
              <a:spcAft>
                <a:spcPts val="0"/>
              </a:spcAft>
              <a:defRPr/>
            </a:pPr>
            <a:r>
              <a:rPr lang="en-US" dirty="0" smtClean="0"/>
              <a:t>Frugality</a:t>
            </a:r>
          </a:p>
          <a:p>
            <a:pPr eaLnBrk="1" fontAlgn="auto" hangingPunct="1">
              <a:spcBef>
                <a:spcPts val="0"/>
              </a:spcBef>
              <a:spcAft>
                <a:spcPts val="0"/>
              </a:spcAft>
              <a:defRPr/>
            </a:pPr>
            <a:r>
              <a:rPr lang="en-US" dirty="0" smtClean="0"/>
              <a:t>Fun</a:t>
            </a:r>
          </a:p>
          <a:p>
            <a:pPr eaLnBrk="1" fontAlgn="auto" hangingPunct="1">
              <a:spcBef>
                <a:spcPts val="0"/>
              </a:spcBef>
              <a:spcAft>
                <a:spcPts val="0"/>
              </a:spcAft>
              <a:defRPr/>
            </a:pPr>
            <a:r>
              <a:rPr lang="en-US" dirty="0" smtClean="0"/>
              <a:t>Gallantry</a:t>
            </a:r>
          </a:p>
          <a:p>
            <a:pPr eaLnBrk="1" fontAlgn="auto" hangingPunct="1">
              <a:spcBef>
                <a:spcPts val="0"/>
              </a:spcBef>
              <a:spcAft>
                <a:spcPts val="0"/>
              </a:spcAft>
              <a:defRPr/>
            </a:pPr>
            <a:r>
              <a:rPr lang="en-US" dirty="0" smtClean="0"/>
              <a:t>Generosity</a:t>
            </a:r>
          </a:p>
          <a:p>
            <a:pPr eaLnBrk="1" fontAlgn="auto" hangingPunct="1">
              <a:spcBef>
                <a:spcPts val="0"/>
              </a:spcBef>
              <a:spcAft>
                <a:spcPts val="0"/>
              </a:spcAft>
              <a:defRPr/>
            </a:pPr>
            <a:r>
              <a:rPr lang="en-US" dirty="0" smtClean="0"/>
              <a:t>Gentility</a:t>
            </a:r>
          </a:p>
          <a:p>
            <a:pPr eaLnBrk="1" fontAlgn="auto" hangingPunct="1">
              <a:spcBef>
                <a:spcPts val="0"/>
              </a:spcBef>
              <a:spcAft>
                <a:spcPts val="0"/>
              </a:spcAft>
              <a:defRPr/>
            </a:pPr>
            <a:r>
              <a:rPr lang="en-US" dirty="0" smtClean="0"/>
              <a:t>Giving</a:t>
            </a:r>
          </a:p>
          <a:p>
            <a:pPr eaLnBrk="1" fontAlgn="auto" hangingPunct="1">
              <a:spcBef>
                <a:spcPts val="0"/>
              </a:spcBef>
              <a:spcAft>
                <a:spcPts val="0"/>
              </a:spcAft>
              <a:defRPr/>
            </a:pPr>
            <a:r>
              <a:rPr lang="en-US" dirty="0" smtClean="0"/>
              <a:t>Grace</a:t>
            </a:r>
          </a:p>
          <a:p>
            <a:pPr eaLnBrk="1" fontAlgn="auto" hangingPunct="1">
              <a:spcBef>
                <a:spcPts val="0"/>
              </a:spcBef>
              <a:spcAft>
                <a:spcPts val="0"/>
              </a:spcAft>
              <a:defRPr/>
            </a:pPr>
            <a:r>
              <a:rPr lang="en-US" dirty="0" smtClean="0"/>
              <a:t>Gratitude</a:t>
            </a:r>
          </a:p>
          <a:p>
            <a:pPr eaLnBrk="1" fontAlgn="auto" hangingPunct="1">
              <a:spcBef>
                <a:spcPts val="0"/>
              </a:spcBef>
              <a:spcAft>
                <a:spcPts val="0"/>
              </a:spcAft>
              <a:defRPr/>
            </a:pPr>
            <a:r>
              <a:rPr lang="en-US" dirty="0" smtClean="0"/>
              <a:t>Gregariousness</a:t>
            </a:r>
          </a:p>
          <a:p>
            <a:pPr eaLnBrk="1" fontAlgn="auto" hangingPunct="1">
              <a:spcBef>
                <a:spcPts val="0"/>
              </a:spcBef>
              <a:spcAft>
                <a:spcPts val="0"/>
              </a:spcAft>
              <a:defRPr/>
            </a:pPr>
            <a:r>
              <a:rPr lang="en-US" dirty="0" smtClean="0"/>
              <a:t>Growth</a:t>
            </a:r>
          </a:p>
          <a:p>
            <a:pPr eaLnBrk="1" fontAlgn="auto" hangingPunct="1">
              <a:spcBef>
                <a:spcPts val="0"/>
              </a:spcBef>
              <a:spcAft>
                <a:spcPts val="0"/>
              </a:spcAft>
              <a:defRPr/>
            </a:pPr>
            <a:r>
              <a:rPr lang="en-US" dirty="0" smtClean="0"/>
              <a:t>Guidance</a:t>
            </a:r>
          </a:p>
          <a:p>
            <a:pPr eaLnBrk="1" fontAlgn="auto" hangingPunct="1">
              <a:spcBef>
                <a:spcPts val="0"/>
              </a:spcBef>
              <a:spcAft>
                <a:spcPts val="0"/>
              </a:spcAft>
              <a:defRPr/>
            </a:pPr>
            <a:r>
              <a:rPr lang="en-US" dirty="0" smtClean="0"/>
              <a:t>Happiness</a:t>
            </a:r>
          </a:p>
          <a:p>
            <a:pPr eaLnBrk="1" fontAlgn="auto" hangingPunct="1">
              <a:spcBef>
                <a:spcPts val="0"/>
              </a:spcBef>
              <a:spcAft>
                <a:spcPts val="0"/>
              </a:spcAft>
              <a:defRPr/>
            </a:pPr>
            <a:r>
              <a:rPr lang="en-US" dirty="0" smtClean="0"/>
              <a:t>Harmony</a:t>
            </a:r>
          </a:p>
          <a:p>
            <a:pPr eaLnBrk="1" fontAlgn="auto" hangingPunct="1">
              <a:spcBef>
                <a:spcPts val="0"/>
              </a:spcBef>
              <a:spcAft>
                <a:spcPts val="0"/>
              </a:spcAft>
              <a:defRPr/>
            </a:pPr>
            <a:r>
              <a:rPr lang="en-US" dirty="0" smtClean="0"/>
              <a:t>Health</a:t>
            </a:r>
          </a:p>
          <a:p>
            <a:pPr eaLnBrk="1" fontAlgn="auto" hangingPunct="1">
              <a:spcBef>
                <a:spcPts val="0"/>
              </a:spcBef>
              <a:spcAft>
                <a:spcPts val="0"/>
              </a:spcAft>
              <a:defRPr/>
            </a:pPr>
            <a:r>
              <a:rPr lang="en-US" dirty="0" smtClean="0"/>
              <a:t>Heart</a:t>
            </a:r>
          </a:p>
          <a:p>
            <a:pPr eaLnBrk="1" fontAlgn="auto" hangingPunct="1">
              <a:spcBef>
                <a:spcPts val="0"/>
              </a:spcBef>
              <a:spcAft>
                <a:spcPts val="0"/>
              </a:spcAft>
              <a:defRPr/>
            </a:pPr>
            <a:r>
              <a:rPr lang="en-US" dirty="0" smtClean="0"/>
              <a:t>Helpfulness</a:t>
            </a:r>
          </a:p>
          <a:p>
            <a:pPr eaLnBrk="1" fontAlgn="auto" hangingPunct="1">
              <a:spcBef>
                <a:spcPts val="0"/>
              </a:spcBef>
              <a:spcAft>
                <a:spcPts val="0"/>
              </a:spcAft>
              <a:defRPr/>
            </a:pPr>
            <a:r>
              <a:rPr lang="en-US" dirty="0" smtClean="0"/>
              <a:t>Heroism</a:t>
            </a:r>
          </a:p>
          <a:p>
            <a:pPr eaLnBrk="1" fontAlgn="auto" hangingPunct="1">
              <a:spcBef>
                <a:spcPts val="0"/>
              </a:spcBef>
              <a:spcAft>
                <a:spcPts val="0"/>
              </a:spcAft>
              <a:defRPr/>
            </a:pPr>
            <a:r>
              <a:rPr lang="en-US" dirty="0" smtClean="0"/>
              <a:t>Holiness</a:t>
            </a:r>
          </a:p>
          <a:p>
            <a:pPr eaLnBrk="1" fontAlgn="auto" hangingPunct="1">
              <a:spcBef>
                <a:spcPts val="0"/>
              </a:spcBef>
              <a:spcAft>
                <a:spcPts val="0"/>
              </a:spcAft>
              <a:defRPr/>
            </a:pPr>
            <a:r>
              <a:rPr lang="en-US" dirty="0" smtClean="0"/>
              <a:t>Honesty</a:t>
            </a:r>
          </a:p>
          <a:p>
            <a:pPr eaLnBrk="1" fontAlgn="auto" hangingPunct="1">
              <a:spcBef>
                <a:spcPts val="0"/>
              </a:spcBef>
              <a:spcAft>
                <a:spcPts val="0"/>
              </a:spcAft>
              <a:defRPr/>
            </a:pPr>
            <a:r>
              <a:rPr lang="en-US" dirty="0" smtClean="0"/>
              <a:t>Honor</a:t>
            </a:r>
          </a:p>
          <a:p>
            <a:pPr eaLnBrk="1" fontAlgn="auto" hangingPunct="1">
              <a:spcBef>
                <a:spcPts val="0"/>
              </a:spcBef>
              <a:spcAft>
                <a:spcPts val="0"/>
              </a:spcAft>
              <a:defRPr/>
            </a:pPr>
            <a:r>
              <a:rPr lang="en-US" dirty="0" smtClean="0"/>
              <a:t>Hopefulness</a:t>
            </a:r>
          </a:p>
          <a:p>
            <a:pPr eaLnBrk="1" fontAlgn="auto" hangingPunct="1">
              <a:spcBef>
                <a:spcPts val="0"/>
              </a:spcBef>
              <a:spcAft>
                <a:spcPts val="0"/>
              </a:spcAft>
              <a:defRPr/>
            </a:pPr>
            <a:r>
              <a:rPr lang="en-US" dirty="0" smtClean="0"/>
              <a:t>Hospitality</a:t>
            </a:r>
          </a:p>
          <a:p>
            <a:pPr eaLnBrk="1" fontAlgn="auto" hangingPunct="1">
              <a:spcBef>
                <a:spcPts val="0"/>
              </a:spcBef>
              <a:spcAft>
                <a:spcPts val="0"/>
              </a:spcAft>
              <a:defRPr/>
            </a:pPr>
            <a:r>
              <a:rPr lang="en-US" dirty="0" smtClean="0"/>
              <a:t>Humility</a:t>
            </a:r>
          </a:p>
          <a:p>
            <a:pPr eaLnBrk="1" fontAlgn="auto" hangingPunct="1">
              <a:spcBef>
                <a:spcPts val="0"/>
              </a:spcBef>
              <a:spcAft>
                <a:spcPts val="0"/>
              </a:spcAft>
              <a:defRPr/>
            </a:pPr>
            <a:r>
              <a:rPr lang="en-US" dirty="0" smtClean="0"/>
              <a:t>Humor</a:t>
            </a:r>
          </a:p>
          <a:p>
            <a:pPr eaLnBrk="1" fontAlgn="auto" hangingPunct="1">
              <a:spcBef>
                <a:spcPts val="0"/>
              </a:spcBef>
              <a:spcAft>
                <a:spcPts val="0"/>
              </a:spcAft>
              <a:defRPr/>
            </a:pPr>
            <a:r>
              <a:rPr lang="en-US" dirty="0" smtClean="0"/>
              <a:t>Hygiene</a:t>
            </a:r>
          </a:p>
          <a:p>
            <a:pPr eaLnBrk="1" fontAlgn="auto" hangingPunct="1">
              <a:spcBef>
                <a:spcPts val="0"/>
              </a:spcBef>
              <a:spcAft>
                <a:spcPts val="0"/>
              </a:spcAft>
              <a:defRPr/>
            </a:pPr>
            <a:r>
              <a:rPr lang="en-US" dirty="0" smtClean="0"/>
              <a:t>Imagination</a:t>
            </a:r>
          </a:p>
          <a:p>
            <a:pPr eaLnBrk="1" fontAlgn="auto" hangingPunct="1">
              <a:spcBef>
                <a:spcPts val="0"/>
              </a:spcBef>
              <a:spcAft>
                <a:spcPts val="0"/>
              </a:spcAft>
              <a:defRPr/>
            </a:pPr>
            <a:r>
              <a:rPr lang="en-US" dirty="0" smtClean="0"/>
              <a:t>Impact</a:t>
            </a:r>
          </a:p>
          <a:p>
            <a:pPr eaLnBrk="1" fontAlgn="auto" hangingPunct="1">
              <a:spcBef>
                <a:spcPts val="0"/>
              </a:spcBef>
              <a:spcAft>
                <a:spcPts val="0"/>
              </a:spcAft>
              <a:defRPr/>
            </a:pPr>
            <a:r>
              <a:rPr lang="en-US" dirty="0" smtClean="0"/>
              <a:t>Impartiality</a:t>
            </a:r>
          </a:p>
          <a:p>
            <a:pPr eaLnBrk="1" fontAlgn="auto" hangingPunct="1">
              <a:spcBef>
                <a:spcPts val="0"/>
              </a:spcBef>
              <a:spcAft>
                <a:spcPts val="0"/>
              </a:spcAft>
              <a:defRPr/>
            </a:pPr>
            <a:r>
              <a:rPr lang="en-US" dirty="0" smtClean="0"/>
              <a:t>Independence</a:t>
            </a:r>
          </a:p>
          <a:p>
            <a:pPr eaLnBrk="1" fontAlgn="auto" hangingPunct="1">
              <a:spcBef>
                <a:spcPts val="0"/>
              </a:spcBef>
              <a:spcAft>
                <a:spcPts val="0"/>
              </a:spcAft>
              <a:defRPr/>
            </a:pPr>
            <a:r>
              <a:rPr lang="en-US" dirty="0" smtClean="0"/>
              <a:t>Industry</a:t>
            </a:r>
          </a:p>
          <a:p>
            <a:pPr eaLnBrk="1" fontAlgn="auto" hangingPunct="1">
              <a:spcBef>
                <a:spcPts val="0"/>
              </a:spcBef>
              <a:spcAft>
                <a:spcPts val="0"/>
              </a:spcAft>
              <a:defRPr/>
            </a:pPr>
            <a:r>
              <a:rPr lang="en-US" dirty="0" smtClean="0"/>
              <a:t>Ingenuity</a:t>
            </a:r>
          </a:p>
          <a:p>
            <a:pPr eaLnBrk="1" fontAlgn="auto" hangingPunct="1">
              <a:spcBef>
                <a:spcPts val="0"/>
              </a:spcBef>
              <a:spcAft>
                <a:spcPts val="0"/>
              </a:spcAft>
              <a:defRPr/>
            </a:pPr>
            <a:r>
              <a:rPr lang="en-US" dirty="0" smtClean="0"/>
              <a:t>Inquisitiveness</a:t>
            </a:r>
          </a:p>
          <a:p>
            <a:pPr eaLnBrk="1" fontAlgn="auto" hangingPunct="1">
              <a:spcBef>
                <a:spcPts val="0"/>
              </a:spcBef>
              <a:spcAft>
                <a:spcPts val="0"/>
              </a:spcAft>
              <a:defRPr/>
            </a:pPr>
            <a:r>
              <a:rPr lang="en-US" dirty="0" smtClean="0"/>
              <a:t>Insightfulness</a:t>
            </a:r>
          </a:p>
          <a:p>
            <a:pPr eaLnBrk="1" fontAlgn="auto" hangingPunct="1">
              <a:spcBef>
                <a:spcPts val="0"/>
              </a:spcBef>
              <a:spcAft>
                <a:spcPts val="0"/>
              </a:spcAft>
              <a:defRPr/>
            </a:pPr>
            <a:r>
              <a:rPr lang="en-US" dirty="0" smtClean="0"/>
              <a:t>Inspiration</a:t>
            </a:r>
          </a:p>
          <a:p>
            <a:pPr eaLnBrk="1" fontAlgn="auto" hangingPunct="1">
              <a:spcBef>
                <a:spcPts val="0"/>
              </a:spcBef>
              <a:spcAft>
                <a:spcPts val="0"/>
              </a:spcAft>
              <a:defRPr/>
            </a:pPr>
            <a:r>
              <a:rPr lang="en-US" dirty="0" smtClean="0"/>
              <a:t>Integrity</a:t>
            </a:r>
          </a:p>
          <a:p>
            <a:pPr eaLnBrk="1" fontAlgn="auto" hangingPunct="1">
              <a:spcBef>
                <a:spcPts val="0"/>
              </a:spcBef>
              <a:spcAft>
                <a:spcPts val="0"/>
              </a:spcAft>
              <a:defRPr/>
            </a:pPr>
            <a:r>
              <a:rPr lang="en-US" dirty="0" smtClean="0"/>
              <a:t>Intelligence</a:t>
            </a:r>
          </a:p>
          <a:p>
            <a:pPr eaLnBrk="1" fontAlgn="auto" hangingPunct="1">
              <a:spcBef>
                <a:spcPts val="0"/>
              </a:spcBef>
              <a:spcAft>
                <a:spcPts val="0"/>
              </a:spcAft>
              <a:defRPr/>
            </a:pPr>
            <a:r>
              <a:rPr lang="en-US" dirty="0" smtClean="0"/>
              <a:t>Intensity</a:t>
            </a:r>
          </a:p>
          <a:p>
            <a:pPr eaLnBrk="1" fontAlgn="auto" hangingPunct="1">
              <a:spcBef>
                <a:spcPts val="0"/>
              </a:spcBef>
              <a:spcAft>
                <a:spcPts val="0"/>
              </a:spcAft>
              <a:defRPr/>
            </a:pPr>
            <a:r>
              <a:rPr lang="en-US" dirty="0" smtClean="0"/>
              <a:t>Intimacy</a:t>
            </a:r>
          </a:p>
          <a:p>
            <a:pPr eaLnBrk="1" fontAlgn="auto" hangingPunct="1">
              <a:spcBef>
                <a:spcPts val="0"/>
              </a:spcBef>
              <a:spcAft>
                <a:spcPts val="0"/>
              </a:spcAft>
              <a:defRPr/>
            </a:pPr>
            <a:r>
              <a:rPr lang="en-US" dirty="0" smtClean="0"/>
              <a:t>Intrepidness</a:t>
            </a:r>
          </a:p>
          <a:p>
            <a:pPr eaLnBrk="1" fontAlgn="auto" hangingPunct="1">
              <a:spcBef>
                <a:spcPts val="0"/>
              </a:spcBef>
              <a:spcAft>
                <a:spcPts val="0"/>
              </a:spcAft>
              <a:defRPr/>
            </a:pPr>
            <a:r>
              <a:rPr lang="en-US" dirty="0" smtClean="0"/>
              <a:t>Introversion</a:t>
            </a:r>
          </a:p>
          <a:p>
            <a:pPr eaLnBrk="1" fontAlgn="auto" hangingPunct="1">
              <a:spcBef>
                <a:spcPts val="0"/>
              </a:spcBef>
              <a:spcAft>
                <a:spcPts val="0"/>
              </a:spcAft>
              <a:defRPr/>
            </a:pPr>
            <a:r>
              <a:rPr lang="en-US" dirty="0" smtClean="0"/>
              <a:t>Intuition</a:t>
            </a:r>
          </a:p>
          <a:p>
            <a:pPr eaLnBrk="1" fontAlgn="auto" hangingPunct="1">
              <a:spcBef>
                <a:spcPts val="0"/>
              </a:spcBef>
              <a:spcAft>
                <a:spcPts val="0"/>
              </a:spcAft>
              <a:defRPr/>
            </a:pPr>
            <a:r>
              <a:rPr lang="en-US" dirty="0" smtClean="0"/>
              <a:t>Intuitiveness</a:t>
            </a:r>
          </a:p>
          <a:p>
            <a:pPr eaLnBrk="1" fontAlgn="auto" hangingPunct="1">
              <a:spcBef>
                <a:spcPts val="0"/>
              </a:spcBef>
              <a:spcAft>
                <a:spcPts val="0"/>
              </a:spcAft>
              <a:defRPr/>
            </a:pPr>
            <a:r>
              <a:rPr lang="en-US" dirty="0" smtClean="0"/>
              <a:t>Inventiveness</a:t>
            </a:r>
          </a:p>
          <a:p>
            <a:pPr eaLnBrk="1" fontAlgn="auto" hangingPunct="1">
              <a:spcBef>
                <a:spcPts val="0"/>
              </a:spcBef>
              <a:spcAft>
                <a:spcPts val="0"/>
              </a:spcAft>
              <a:defRPr/>
            </a:pPr>
            <a:r>
              <a:rPr lang="en-US" dirty="0" smtClean="0"/>
              <a:t>Investing</a:t>
            </a:r>
          </a:p>
          <a:p>
            <a:pPr eaLnBrk="1" fontAlgn="auto" hangingPunct="1">
              <a:spcBef>
                <a:spcPts val="0"/>
              </a:spcBef>
              <a:spcAft>
                <a:spcPts val="0"/>
              </a:spcAft>
              <a:defRPr/>
            </a:pPr>
            <a:r>
              <a:rPr lang="en-US" dirty="0" smtClean="0"/>
              <a:t>Joy</a:t>
            </a:r>
          </a:p>
          <a:p>
            <a:pPr eaLnBrk="1" fontAlgn="auto" hangingPunct="1">
              <a:spcBef>
                <a:spcPts val="0"/>
              </a:spcBef>
              <a:spcAft>
                <a:spcPts val="0"/>
              </a:spcAft>
              <a:defRPr/>
            </a:pPr>
            <a:r>
              <a:rPr lang="en-US" dirty="0" smtClean="0"/>
              <a:t>Judiciousness</a:t>
            </a:r>
          </a:p>
          <a:p>
            <a:pPr eaLnBrk="1" fontAlgn="auto" hangingPunct="1">
              <a:spcBef>
                <a:spcPts val="0"/>
              </a:spcBef>
              <a:spcAft>
                <a:spcPts val="0"/>
              </a:spcAft>
              <a:defRPr/>
            </a:pPr>
            <a:r>
              <a:rPr lang="en-US" dirty="0" smtClean="0"/>
              <a:t>Justice</a:t>
            </a:r>
          </a:p>
          <a:p>
            <a:pPr eaLnBrk="1" fontAlgn="auto" hangingPunct="1">
              <a:spcBef>
                <a:spcPts val="0"/>
              </a:spcBef>
              <a:spcAft>
                <a:spcPts val="0"/>
              </a:spcAft>
              <a:defRPr/>
            </a:pPr>
            <a:r>
              <a:rPr lang="en-US" dirty="0" smtClean="0"/>
              <a:t>Keenness</a:t>
            </a:r>
          </a:p>
          <a:p>
            <a:pPr eaLnBrk="1" fontAlgn="auto" hangingPunct="1">
              <a:spcBef>
                <a:spcPts val="0"/>
              </a:spcBef>
              <a:spcAft>
                <a:spcPts val="0"/>
              </a:spcAft>
              <a:defRPr/>
            </a:pPr>
            <a:r>
              <a:rPr lang="en-US" dirty="0" smtClean="0"/>
              <a:t>Kindness</a:t>
            </a:r>
          </a:p>
          <a:p>
            <a:pPr eaLnBrk="1" fontAlgn="auto" hangingPunct="1">
              <a:spcBef>
                <a:spcPts val="0"/>
              </a:spcBef>
              <a:spcAft>
                <a:spcPts val="0"/>
              </a:spcAft>
              <a:defRPr/>
            </a:pPr>
            <a:r>
              <a:rPr lang="en-US" dirty="0" smtClean="0"/>
              <a:t>Knowledge</a:t>
            </a:r>
          </a:p>
          <a:p>
            <a:pPr eaLnBrk="1" fontAlgn="auto" hangingPunct="1">
              <a:spcBef>
                <a:spcPts val="0"/>
              </a:spcBef>
              <a:spcAft>
                <a:spcPts val="0"/>
              </a:spcAft>
              <a:defRPr/>
            </a:pPr>
            <a:r>
              <a:rPr lang="en-US" dirty="0" smtClean="0"/>
              <a:t>Leadership</a:t>
            </a:r>
          </a:p>
          <a:p>
            <a:pPr eaLnBrk="1" fontAlgn="auto" hangingPunct="1">
              <a:spcBef>
                <a:spcPts val="0"/>
              </a:spcBef>
              <a:spcAft>
                <a:spcPts val="0"/>
              </a:spcAft>
              <a:defRPr/>
            </a:pPr>
            <a:r>
              <a:rPr lang="en-US" dirty="0" smtClean="0"/>
              <a:t>Learning</a:t>
            </a:r>
          </a:p>
          <a:p>
            <a:pPr eaLnBrk="1" fontAlgn="auto" hangingPunct="1">
              <a:spcBef>
                <a:spcPts val="0"/>
              </a:spcBef>
              <a:spcAft>
                <a:spcPts val="0"/>
              </a:spcAft>
              <a:defRPr/>
            </a:pPr>
            <a:r>
              <a:rPr lang="en-US" dirty="0" smtClean="0"/>
              <a:t>Liberation</a:t>
            </a:r>
          </a:p>
          <a:p>
            <a:pPr eaLnBrk="1" fontAlgn="auto" hangingPunct="1">
              <a:spcBef>
                <a:spcPts val="0"/>
              </a:spcBef>
              <a:spcAft>
                <a:spcPts val="0"/>
              </a:spcAft>
              <a:defRPr/>
            </a:pPr>
            <a:r>
              <a:rPr lang="en-US" dirty="0" smtClean="0"/>
              <a:t>Liberty</a:t>
            </a:r>
          </a:p>
          <a:p>
            <a:pPr eaLnBrk="1" fontAlgn="auto" hangingPunct="1">
              <a:spcBef>
                <a:spcPts val="0"/>
              </a:spcBef>
              <a:spcAft>
                <a:spcPts val="0"/>
              </a:spcAft>
              <a:defRPr/>
            </a:pPr>
            <a:r>
              <a:rPr lang="en-US" dirty="0" smtClean="0"/>
              <a:t>Liveliness</a:t>
            </a:r>
          </a:p>
          <a:p>
            <a:pPr eaLnBrk="1" fontAlgn="auto" hangingPunct="1">
              <a:spcBef>
                <a:spcPts val="0"/>
              </a:spcBef>
              <a:spcAft>
                <a:spcPts val="0"/>
              </a:spcAft>
              <a:defRPr/>
            </a:pPr>
            <a:r>
              <a:rPr lang="en-US" dirty="0" smtClean="0"/>
              <a:t>Logic</a:t>
            </a:r>
          </a:p>
          <a:p>
            <a:pPr eaLnBrk="1" fontAlgn="auto" hangingPunct="1">
              <a:spcBef>
                <a:spcPts val="0"/>
              </a:spcBef>
              <a:spcAft>
                <a:spcPts val="0"/>
              </a:spcAft>
              <a:defRPr/>
            </a:pPr>
            <a:r>
              <a:rPr lang="en-US" dirty="0" smtClean="0"/>
              <a:t>Longevity</a:t>
            </a:r>
          </a:p>
          <a:p>
            <a:pPr eaLnBrk="1" fontAlgn="auto" hangingPunct="1">
              <a:spcBef>
                <a:spcPts val="0"/>
              </a:spcBef>
              <a:spcAft>
                <a:spcPts val="0"/>
              </a:spcAft>
              <a:defRPr/>
            </a:pPr>
            <a:r>
              <a:rPr lang="en-US" dirty="0" smtClean="0"/>
              <a:t>Love</a:t>
            </a:r>
          </a:p>
          <a:p>
            <a:pPr eaLnBrk="1" fontAlgn="auto" hangingPunct="1">
              <a:spcBef>
                <a:spcPts val="0"/>
              </a:spcBef>
              <a:spcAft>
                <a:spcPts val="0"/>
              </a:spcAft>
              <a:defRPr/>
            </a:pPr>
            <a:r>
              <a:rPr lang="en-US" dirty="0" smtClean="0"/>
              <a:t>Loyalty</a:t>
            </a:r>
          </a:p>
          <a:p>
            <a:pPr eaLnBrk="1" fontAlgn="auto" hangingPunct="1">
              <a:spcBef>
                <a:spcPts val="0"/>
              </a:spcBef>
              <a:spcAft>
                <a:spcPts val="0"/>
              </a:spcAft>
              <a:defRPr/>
            </a:pPr>
            <a:r>
              <a:rPr lang="en-US" dirty="0" smtClean="0"/>
              <a:t>Majesty</a:t>
            </a:r>
          </a:p>
          <a:p>
            <a:pPr eaLnBrk="1" fontAlgn="auto" hangingPunct="1">
              <a:spcBef>
                <a:spcPts val="0"/>
              </a:spcBef>
              <a:spcAft>
                <a:spcPts val="0"/>
              </a:spcAft>
              <a:defRPr/>
            </a:pPr>
            <a:r>
              <a:rPr lang="en-US" dirty="0" smtClean="0"/>
              <a:t>Making a difference</a:t>
            </a:r>
          </a:p>
          <a:p>
            <a:pPr eaLnBrk="1" fontAlgn="auto" hangingPunct="1">
              <a:spcBef>
                <a:spcPts val="0"/>
              </a:spcBef>
              <a:spcAft>
                <a:spcPts val="0"/>
              </a:spcAft>
              <a:defRPr/>
            </a:pPr>
            <a:r>
              <a:rPr lang="en-US" dirty="0" smtClean="0"/>
              <a:t>Mastery</a:t>
            </a:r>
          </a:p>
          <a:p>
            <a:pPr eaLnBrk="1" fontAlgn="auto" hangingPunct="1">
              <a:spcBef>
                <a:spcPts val="0"/>
              </a:spcBef>
              <a:spcAft>
                <a:spcPts val="0"/>
              </a:spcAft>
              <a:defRPr/>
            </a:pPr>
            <a:r>
              <a:rPr lang="en-US" dirty="0" smtClean="0"/>
              <a:t>Maturity</a:t>
            </a:r>
          </a:p>
          <a:p>
            <a:pPr eaLnBrk="1" fontAlgn="auto" hangingPunct="1">
              <a:spcBef>
                <a:spcPts val="0"/>
              </a:spcBef>
              <a:spcAft>
                <a:spcPts val="0"/>
              </a:spcAft>
              <a:defRPr/>
            </a:pPr>
            <a:r>
              <a:rPr lang="en-US" dirty="0" smtClean="0"/>
              <a:t>Meekness</a:t>
            </a:r>
          </a:p>
          <a:p>
            <a:pPr eaLnBrk="1" fontAlgn="auto" hangingPunct="1">
              <a:spcBef>
                <a:spcPts val="0"/>
              </a:spcBef>
              <a:spcAft>
                <a:spcPts val="0"/>
              </a:spcAft>
              <a:defRPr/>
            </a:pPr>
            <a:r>
              <a:rPr lang="en-US" dirty="0" smtClean="0"/>
              <a:t>Mellowness</a:t>
            </a:r>
          </a:p>
          <a:p>
            <a:pPr eaLnBrk="1" fontAlgn="auto" hangingPunct="1">
              <a:spcBef>
                <a:spcPts val="0"/>
              </a:spcBef>
              <a:spcAft>
                <a:spcPts val="0"/>
              </a:spcAft>
              <a:defRPr/>
            </a:pPr>
            <a:r>
              <a:rPr lang="en-US" dirty="0" smtClean="0"/>
              <a:t>Meticulousness</a:t>
            </a:r>
          </a:p>
          <a:p>
            <a:pPr eaLnBrk="1" fontAlgn="auto" hangingPunct="1">
              <a:spcBef>
                <a:spcPts val="0"/>
              </a:spcBef>
              <a:spcAft>
                <a:spcPts val="0"/>
              </a:spcAft>
              <a:defRPr/>
            </a:pPr>
            <a:r>
              <a:rPr lang="en-US" dirty="0" smtClean="0"/>
              <a:t>Mindfulness</a:t>
            </a:r>
          </a:p>
          <a:p>
            <a:pPr eaLnBrk="1" fontAlgn="auto" hangingPunct="1">
              <a:spcBef>
                <a:spcPts val="0"/>
              </a:spcBef>
              <a:spcAft>
                <a:spcPts val="0"/>
              </a:spcAft>
              <a:defRPr/>
            </a:pPr>
            <a:r>
              <a:rPr lang="en-US" dirty="0" smtClean="0"/>
              <a:t>Modesty</a:t>
            </a:r>
          </a:p>
          <a:p>
            <a:pPr eaLnBrk="1" fontAlgn="auto" hangingPunct="1">
              <a:spcBef>
                <a:spcPts val="0"/>
              </a:spcBef>
              <a:spcAft>
                <a:spcPts val="0"/>
              </a:spcAft>
              <a:defRPr/>
            </a:pPr>
            <a:r>
              <a:rPr lang="en-US" dirty="0" smtClean="0"/>
              <a:t>Motivation</a:t>
            </a:r>
          </a:p>
          <a:p>
            <a:pPr eaLnBrk="1" fontAlgn="auto" hangingPunct="1">
              <a:spcBef>
                <a:spcPts val="0"/>
              </a:spcBef>
              <a:spcAft>
                <a:spcPts val="0"/>
              </a:spcAft>
              <a:defRPr/>
            </a:pPr>
            <a:r>
              <a:rPr lang="en-US" dirty="0" smtClean="0"/>
              <a:t>Mysteriousness</a:t>
            </a:r>
          </a:p>
          <a:p>
            <a:pPr eaLnBrk="1" fontAlgn="auto" hangingPunct="1">
              <a:spcBef>
                <a:spcPts val="0"/>
              </a:spcBef>
              <a:spcAft>
                <a:spcPts val="0"/>
              </a:spcAft>
              <a:defRPr/>
            </a:pPr>
            <a:r>
              <a:rPr lang="en-US" dirty="0" smtClean="0"/>
              <a:t>Neatness</a:t>
            </a:r>
          </a:p>
          <a:p>
            <a:pPr eaLnBrk="1" fontAlgn="auto" hangingPunct="1">
              <a:spcBef>
                <a:spcPts val="0"/>
              </a:spcBef>
              <a:spcAft>
                <a:spcPts val="0"/>
              </a:spcAft>
              <a:defRPr/>
            </a:pPr>
            <a:r>
              <a:rPr lang="en-US" dirty="0" smtClean="0"/>
              <a:t>Nerve</a:t>
            </a:r>
          </a:p>
          <a:p>
            <a:pPr eaLnBrk="1" fontAlgn="auto" hangingPunct="1">
              <a:spcBef>
                <a:spcPts val="0"/>
              </a:spcBef>
              <a:spcAft>
                <a:spcPts val="0"/>
              </a:spcAft>
              <a:defRPr/>
            </a:pPr>
            <a:r>
              <a:rPr lang="en-US" dirty="0" smtClean="0"/>
              <a:t>Obedience</a:t>
            </a:r>
          </a:p>
          <a:p>
            <a:pPr eaLnBrk="1" fontAlgn="auto" hangingPunct="1">
              <a:spcBef>
                <a:spcPts val="0"/>
              </a:spcBef>
              <a:spcAft>
                <a:spcPts val="0"/>
              </a:spcAft>
              <a:defRPr/>
            </a:pPr>
            <a:r>
              <a:rPr lang="en-US" dirty="0" smtClean="0"/>
              <a:t>Open-mindedness</a:t>
            </a:r>
          </a:p>
          <a:p>
            <a:pPr eaLnBrk="1" fontAlgn="auto" hangingPunct="1">
              <a:spcBef>
                <a:spcPts val="0"/>
              </a:spcBef>
              <a:spcAft>
                <a:spcPts val="0"/>
              </a:spcAft>
              <a:defRPr/>
            </a:pPr>
            <a:r>
              <a:rPr lang="en-US" dirty="0" smtClean="0"/>
              <a:t>Openness</a:t>
            </a:r>
          </a:p>
          <a:p>
            <a:pPr eaLnBrk="1" fontAlgn="auto" hangingPunct="1">
              <a:spcBef>
                <a:spcPts val="0"/>
              </a:spcBef>
              <a:spcAft>
                <a:spcPts val="0"/>
              </a:spcAft>
              <a:defRPr/>
            </a:pPr>
            <a:r>
              <a:rPr lang="en-US" dirty="0" smtClean="0"/>
              <a:t>Optimism</a:t>
            </a:r>
          </a:p>
          <a:p>
            <a:pPr eaLnBrk="1" fontAlgn="auto" hangingPunct="1">
              <a:spcBef>
                <a:spcPts val="0"/>
              </a:spcBef>
              <a:spcAft>
                <a:spcPts val="0"/>
              </a:spcAft>
              <a:defRPr/>
            </a:pPr>
            <a:r>
              <a:rPr lang="en-US" dirty="0" smtClean="0"/>
              <a:t>Order</a:t>
            </a:r>
          </a:p>
          <a:p>
            <a:pPr eaLnBrk="1" fontAlgn="auto" hangingPunct="1">
              <a:spcBef>
                <a:spcPts val="0"/>
              </a:spcBef>
              <a:spcAft>
                <a:spcPts val="0"/>
              </a:spcAft>
              <a:defRPr/>
            </a:pPr>
            <a:r>
              <a:rPr lang="en-US" dirty="0" smtClean="0"/>
              <a:t>Organization</a:t>
            </a:r>
          </a:p>
          <a:p>
            <a:pPr eaLnBrk="1" fontAlgn="auto" hangingPunct="1">
              <a:spcBef>
                <a:spcPts val="0"/>
              </a:spcBef>
              <a:spcAft>
                <a:spcPts val="0"/>
              </a:spcAft>
              <a:defRPr/>
            </a:pPr>
            <a:r>
              <a:rPr lang="en-US" dirty="0" smtClean="0"/>
              <a:t>Originality</a:t>
            </a:r>
          </a:p>
          <a:p>
            <a:pPr eaLnBrk="1" fontAlgn="auto" hangingPunct="1">
              <a:spcBef>
                <a:spcPts val="0"/>
              </a:spcBef>
              <a:spcAft>
                <a:spcPts val="0"/>
              </a:spcAft>
              <a:defRPr/>
            </a:pPr>
            <a:r>
              <a:rPr lang="en-US" dirty="0" smtClean="0"/>
              <a:t>Outlandishness</a:t>
            </a:r>
          </a:p>
          <a:p>
            <a:pPr eaLnBrk="1" fontAlgn="auto" hangingPunct="1">
              <a:spcBef>
                <a:spcPts val="0"/>
              </a:spcBef>
              <a:spcAft>
                <a:spcPts val="0"/>
              </a:spcAft>
              <a:defRPr/>
            </a:pPr>
            <a:r>
              <a:rPr lang="en-US" dirty="0" smtClean="0"/>
              <a:t>Outrageousness</a:t>
            </a:r>
          </a:p>
          <a:p>
            <a:pPr eaLnBrk="1" fontAlgn="auto" hangingPunct="1">
              <a:spcBef>
                <a:spcPts val="0"/>
              </a:spcBef>
              <a:spcAft>
                <a:spcPts val="0"/>
              </a:spcAft>
              <a:defRPr/>
            </a:pPr>
            <a:r>
              <a:rPr lang="en-US" dirty="0" smtClean="0"/>
              <a:t>Passion</a:t>
            </a:r>
          </a:p>
          <a:p>
            <a:pPr eaLnBrk="1" fontAlgn="auto" hangingPunct="1">
              <a:spcBef>
                <a:spcPts val="0"/>
              </a:spcBef>
              <a:spcAft>
                <a:spcPts val="0"/>
              </a:spcAft>
              <a:defRPr/>
            </a:pPr>
            <a:r>
              <a:rPr lang="en-US" dirty="0" smtClean="0"/>
              <a:t>Peace</a:t>
            </a:r>
          </a:p>
          <a:p>
            <a:pPr eaLnBrk="1" fontAlgn="auto" hangingPunct="1">
              <a:spcBef>
                <a:spcPts val="0"/>
              </a:spcBef>
              <a:spcAft>
                <a:spcPts val="0"/>
              </a:spcAft>
              <a:defRPr/>
            </a:pPr>
            <a:r>
              <a:rPr lang="en-US" dirty="0" smtClean="0"/>
              <a:t>Perceptiveness</a:t>
            </a:r>
          </a:p>
          <a:p>
            <a:pPr eaLnBrk="1" fontAlgn="auto" hangingPunct="1">
              <a:spcBef>
                <a:spcPts val="0"/>
              </a:spcBef>
              <a:spcAft>
                <a:spcPts val="0"/>
              </a:spcAft>
              <a:defRPr/>
            </a:pPr>
            <a:r>
              <a:rPr lang="en-US" dirty="0" smtClean="0"/>
              <a:t>Perfection</a:t>
            </a:r>
          </a:p>
          <a:p>
            <a:pPr eaLnBrk="1" fontAlgn="auto" hangingPunct="1">
              <a:spcBef>
                <a:spcPts val="0"/>
              </a:spcBef>
              <a:spcAft>
                <a:spcPts val="0"/>
              </a:spcAft>
              <a:defRPr/>
            </a:pPr>
            <a:r>
              <a:rPr lang="en-US" dirty="0" smtClean="0"/>
              <a:t>Perkiness</a:t>
            </a:r>
          </a:p>
          <a:p>
            <a:pPr eaLnBrk="1" fontAlgn="auto" hangingPunct="1">
              <a:spcBef>
                <a:spcPts val="0"/>
              </a:spcBef>
              <a:spcAft>
                <a:spcPts val="0"/>
              </a:spcAft>
              <a:defRPr/>
            </a:pPr>
            <a:r>
              <a:rPr lang="en-US" dirty="0" smtClean="0"/>
              <a:t>Perseverance</a:t>
            </a:r>
          </a:p>
          <a:p>
            <a:pPr eaLnBrk="1" fontAlgn="auto" hangingPunct="1">
              <a:spcBef>
                <a:spcPts val="0"/>
              </a:spcBef>
              <a:spcAft>
                <a:spcPts val="0"/>
              </a:spcAft>
              <a:defRPr/>
            </a:pPr>
            <a:r>
              <a:rPr lang="en-US" dirty="0" smtClean="0"/>
              <a:t>Persistence</a:t>
            </a:r>
          </a:p>
          <a:p>
            <a:pPr eaLnBrk="1" fontAlgn="auto" hangingPunct="1">
              <a:spcBef>
                <a:spcPts val="0"/>
              </a:spcBef>
              <a:spcAft>
                <a:spcPts val="0"/>
              </a:spcAft>
              <a:defRPr/>
            </a:pPr>
            <a:r>
              <a:rPr lang="en-US" dirty="0" smtClean="0"/>
              <a:t>Persuasiveness</a:t>
            </a:r>
          </a:p>
          <a:p>
            <a:pPr eaLnBrk="1" fontAlgn="auto" hangingPunct="1">
              <a:spcBef>
                <a:spcPts val="0"/>
              </a:spcBef>
              <a:spcAft>
                <a:spcPts val="0"/>
              </a:spcAft>
              <a:defRPr/>
            </a:pPr>
            <a:r>
              <a:rPr lang="en-US" dirty="0" smtClean="0"/>
              <a:t>Philanthropy</a:t>
            </a:r>
          </a:p>
          <a:p>
            <a:pPr eaLnBrk="1" fontAlgn="auto" hangingPunct="1">
              <a:spcBef>
                <a:spcPts val="0"/>
              </a:spcBef>
              <a:spcAft>
                <a:spcPts val="0"/>
              </a:spcAft>
              <a:defRPr/>
            </a:pPr>
            <a:r>
              <a:rPr lang="en-US" dirty="0" smtClean="0"/>
              <a:t>Piety</a:t>
            </a:r>
          </a:p>
          <a:p>
            <a:pPr eaLnBrk="1" fontAlgn="auto" hangingPunct="1">
              <a:spcBef>
                <a:spcPts val="0"/>
              </a:spcBef>
              <a:spcAft>
                <a:spcPts val="0"/>
              </a:spcAft>
              <a:defRPr/>
            </a:pPr>
            <a:r>
              <a:rPr lang="en-US" dirty="0" smtClean="0"/>
              <a:t>Playfulness</a:t>
            </a:r>
          </a:p>
          <a:p>
            <a:pPr eaLnBrk="1" fontAlgn="auto" hangingPunct="1">
              <a:spcBef>
                <a:spcPts val="0"/>
              </a:spcBef>
              <a:spcAft>
                <a:spcPts val="0"/>
              </a:spcAft>
              <a:defRPr/>
            </a:pPr>
            <a:r>
              <a:rPr lang="en-US" dirty="0" smtClean="0"/>
              <a:t>Pleasantness</a:t>
            </a:r>
          </a:p>
          <a:p>
            <a:pPr eaLnBrk="1" fontAlgn="auto" hangingPunct="1">
              <a:spcBef>
                <a:spcPts val="0"/>
              </a:spcBef>
              <a:spcAft>
                <a:spcPts val="0"/>
              </a:spcAft>
              <a:defRPr/>
            </a:pPr>
            <a:r>
              <a:rPr lang="en-US" dirty="0" smtClean="0"/>
              <a:t>Pleasure</a:t>
            </a:r>
          </a:p>
          <a:p>
            <a:pPr eaLnBrk="1" fontAlgn="auto" hangingPunct="1">
              <a:spcBef>
                <a:spcPts val="0"/>
              </a:spcBef>
              <a:spcAft>
                <a:spcPts val="0"/>
              </a:spcAft>
              <a:defRPr/>
            </a:pPr>
            <a:r>
              <a:rPr lang="en-US" dirty="0" smtClean="0"/>
              <a:t>Poise</a:t>
            </a:r>
          </a:p>
          <a:p>
            <a:pPr eaLnBrk="1" fontAlgn="auto" hangingPunct="1">
              <a:spcBef>
                <a:spcPts val="0"/>
              </a:spcBef>
              <a:spcAft>
                <a:spcPts val="0"/>
              </a:spcAft>
              <a:defRPr/>
            </a:pPr>
            <a:r>
              <a:rPr lang="en-US" dirty="0" smtClean="0"/>
              <a:t>Polish</a:t>
            </a:r>
          </a:p>
          <a:p>
            <a:pPr eaLnBrk="1" fontAlgn="auto" hangingPunct="1">
              <a:spcBef>
                <a:spcPts val="0"/>
              </a:spcBef>
              <a:spcAft>
                <a:spcPts val="0"/>
              </a:spcAft>
              <a:defRPr/>
            </a:pPr>
            <a:r>
              <a:rPr lang="en-US" dirty="0" smtClean="0"/>
              <a:t>Popularity</a:t>
            </a:r>
          </a:p>
          <a:p>
            <a:pPr eaLnBrk="1" fontAlgn="auto" hangingPunct="1">
              <a:spcBef>
                <a:spcPts val="0"/>
              </a:spcBef>
              <a:spcAft>
                <a:spcPts val="0"/>
              </a:spcAft>
              <a:defRPr/>
            </a:pPr>
            <a:r>
              <a:rPr lang="en-US" dirty="0" smtClean="0"/>
              <a:t>Potency</a:t>
            </a:r>
          </a:p>
          <a:p>
            <a:pPr eaLnBrk="1" fontAlgn="auto" hangingPunct="1">
              <a:spcBef>
                <a:spcPts val="0"/>
              </a:spcBef>
              <a:spcAft>
                <a:spcPts val="0"/>
              </a:spcAft>
              <a:defRPr/>
            </a:pPr>
            <a:r>
              <a:rPr lang="en-US" dirty="0" smtClean="0"/>
              <a:t>Power</a:t>
            </a:r>
          </a:p>
          <a:p>
            <a:pPr eaLnBrk="1" fontAlgn="auto" hangingPunct="1">
              <a:spcBef>
                <a:spcPts val="0"/>
              </a:spcBef>
              <a:spcAft>
                <a:spcPts val="0"/>
              </a:spcAft>
              <a:defRPr/>
            </a:pPr>
            <a:r>
              <a:rPr lang="en-US" dirty="0" smtClean="0"/>
              <a:t>Practicality</a:t>
            </a:r>
          </a:p>
          <a:p>
            <a:pPr eaLnBrk="1" fontAlgn="auto" hangingPunct="1">
              <a:spcBef>
                <a:spcPts val="0"/>
              </a:spcBef>
              <a:spcAft>
                <a:spcPts val="0"/>
              </a:spcAft>
              <a:defRPr/>
            </a:pPr>
            <a:r>
              <a:rPr lang="en-US" dirty="0" smtClean="0"/>
              <a:t>Pragmatism</a:t>
            </a:r>
          </a:p>
          <a:p>
            <a:pPr eaLnBrk="1" fontAlgn="auto" hangingPunct="1">
              <a:spcBef>
                <a:spcPts val="0"/>
              </a:spcBef>
              <a:spcAft>
                <a:spcPts val="0"/>
              </a:spcAft>
              <a:defRPr/>
            </a:pPr>
            <a:r>
              <a:rPr lang="en-US" dirty="0" smtClean="0"/>
              <a:t>Precision</a:t>
            </a:r>
          </a:p>
          <a:p>
            <a:pPr eaLnBrk="1" fontAlgn="auto" hangingPunct="1">
              <a:spcBef>
                <a:spcPts val="0"/>
              </a:spcBef>
              <a:spcAft>
                <a:spcPts val="0"/>
              </a:spcAft>
              <a:defRPr/>
            </a:pPr>
            <a:r>
              <a:rPr lang="en-US" dirty="0" smtClean="0"/>
              <a:t>Preparedness</a:t>
            </a:r>
          </a:p>
          <a:p>
            <a:pPr eaLnBrk="1" fontAlgn="auto" hangingPunct="1">
              <a:spcBef>
                <a:spcPts val="0"/>
              </a:spcBef>
              <a:spcAft>
                <a:spcPts val="0"/>
              </a:spcAft>
              <a:defRPr/>
            </a:pPr>
            <a:r>
              <a:rPr lang="en-US" dirty="0" smtClean="0"/>
              <a:t>Presence</a:t>
            </a:r>
          </a:p>
          <a:p>
            <a:pPr eaLnBrk="1" fontAlgn="auto" hangingPunct="1">
              <a:spcBef>
                <a:spcPts val="0"/>
              </a:spcBef>
              <a:spcAft>
                <a:spcPts val="0"/>
              </a:spcAft>
              <a:defRPr/>
            </a:pPr>
            <a:r>
              <a:rPr lang="en-US" dirty="0" smtClean="0"/>
              <a:t>Privacy</a:t>
            </a:r>
          </a:p>
          <a:p>
            <a:pPr eaLnBrk="1" fontAlgn="auto" hangingPunct="1">
              <a:spcBef>
                <a:spcPts val="0"/>
              </a:spcBef>
              <a:spcAft>
                <a:spcPts val="0"/>
              </a:spcAft>
              <a:defRPr/>
            </a:pPr>
            <a:r>
              <a:rPr lang="en-US" dirty="0" err="1" smtClean="0"/>
              <a:t>Proactivity</a:t>
            </a:r>
            <a:endParaRPr lang="en-US" dirty="0" smtClean="0"/>
          </a:p>
          <a:p>
            <a:pPr eaLnBrk="1" fontAlgn="auto" hangingPunct="1">
              <a:spcBef>
                <a:spcPts val="0"/>
              </a:spcBef>
              <a:spcAft>
                <a:spcPts val="0"/>
              </a:spcAft>
              <a:defRPr/>
            </a:pPr>
            <a:r>
              <a:rPr lang="en-US" dirty="0" smtClean="0"/>
              <a:t>Professionalism</a:t>
            </a:r>
          </a:p>
          <a:p>
            <a:pPr eaLnBrk="1" fontAlgn="auto" hangingPunct="1">
              <a:spcBef>
                <a:spcPts val="0"/>
              </a:spcBef>
              <a:spcAft>
                <a:spcPts val="0"/>
              </a:spcAft>
              <a:defRPr/>
            </a:pPr>
            <a:r>
              <a:rPr lang="en-US" dirty="0" smtClean="0"/>
              <a:t>Prosperity</a:t>
            </a:r>
          </a:p>
          <a:p>
            <a:pPr eaLnBrk="1" fontAlgn="auto" hangingPunct="1">
              <a:spcBef>
                <a:spcPts val="0"/>
              </a:spcBef>
              <a:spcAft>
                <a:spcPts val="0"/>
              </a:spcAft>
              <a:defRPr/>
            </a:pPr>
            <a:r>
              <a:rPr lang="en-US" dirty="0" smtClean="0"/>
              <a:t>Prudence</a:t>
            </a:r>
          </a:p>
          <a:p>
            <a:pPr eaLnBrk="1" fontAlgn="auto" hangingPunct="1">
              <a:spcBef>
                <a:spcPts val="0"/>
              </a:spcBef>
              <a:spcAft>
                <a:spcPts val="0"/>
              </a:spcAft>
              <a:defRPr/>
            </a:pPr>
            <a:r>
              <a:rPr lang="en-US" dirty="0" smtClean="0"/>
              <a:t>Punctuality</a:t>
            </a:r>
          </a:p>
          <a:p>
            <a:pPr eaLnBrk="1" fontAlgn="auto" hangingPunct="1">
              <a:spcBef>
                <a:spcPts val="0"/>
              </a:spcBef>
              <a:spcAft>
                <a:spcPts val="0"/>
              </a:spcAft>
              <a:defRPr/>
            </a:pPr>
            <a:r>
              <a:rPr lang="en-US" dirty="0" smtClean="0"/>
              <a:t>Purity</a:t>
            </a:r>
          </a:p>
          <a:p>
            <a:pPr eaLnBrk="1" fontAlgn="auto" hangingPunct="1">
              <a:spcBef>
                <a:spcPts val="0"/>
              </a:spcBef>
              <a:spcAft>
                <a:spcPts val="0"/>
              </a:spcAft>
              <a:defRPr/>
            </a:pPr>
            <a:r>
              <a:rPr lang="en-US" dirty="0" smtClean="0"/>
              <a:t>Realism</a:t>
            </a:r>
          </a:p>
          <a:p>
            <a:pPr eaLnBrk="1" fontAlgn="auto" hangingPunct="1">
              <a:spcBef>
                <a:spcPts val="0"/>
              </a:spcBef>
              <a:spcAft>
                <a:spcPts val="0"/>
              </a:spcAft>
              <a:defRPr/>
            </a:pPr>
            <a:r>
              <a:rPr lang="en-US" dirty="0" smtClean="0"/>
              <a:t>Reason</a:t>
            </a:r>
          </a:p>
          <a:p>
            <a:pPr eaLnBrk="1" fontAlgn="auto" hangingPunct="1">
              <a:spcBef>
                <a:spcPts val="0"/>
              </a:spcBef>
              <a:spcAft>
                <a:spcPts val="0"/>
              </a:spcAft>
              <a:defRPr/>
            </a:pPr>
            <a:r>
              <a:rPr lang="en-US" dirty="0" smtClean="0"/>
              <a:t>Reasonableness</a:t>
            </a:r>
          </a:p>
          <a:p>
            <a:pPr eaLnBrk="1" fontAlgn="auto" hangingPunct="1">
              <a:spcBef>
                <a:spcPts val="0"/>
              </a:spcBef>
              <a:spcAft>
                <a:spcPts val="0"/>
              </a:spcAft>
              <a:defRPr/>
            </a:pPr>
            <a:r>
              <a:rPr lang="en-US" dirty="0" smtClean="0"/>
              <a:t>Recognition</a:t>
            </a:r>
          </a:p>
          <a:p>
            <a:pPr eaLnBrk="1" fontAlgn="auto" hangingPunct="1">
              <a:spcBef>
                <a:spcPts val="0"/>
              </a:spcBef>
              <a:spcAft>
                <a:spcPts val="0"/>
              </a:spcAft>
              <a:defRPr/>
            </a:pPr>
            <a:r>
              <a:rPr lang="en-US" dirty="0" smtClean="0"/>
              <a:t>Recreation</a:t>
            </a:r>
          </a:p>
          <a:p>
            <a:pPr eaLnBrk="1" fontAlgn="auto" hangingPunct="1">
              <a:spcBef>
                <a:spcPts val="0"/>
              </a:spcBef>
              <a:spcAft>
                <a:spcPts val="0"/>
              </a:spcAft>
              <a:defRPr/>
            </a:pPr>
            <a:r>
              <a:rPr lang="en-US" dirty="0" smtClean="0"/>
              <a:t>Refinement</a:t>
            </a:r>
          </a:p>
          <a:p>
            <a:pPr eaLnBrk="1" fontAlgn="auto" hangingPunct="1">
              <a:spcBef>
                <a:spcPts val="0"/>
              </a:spcBef>
              <a:spcAft>
                <a:spcPts val="0"/>
              </a:spcAft>
              <a:defRPr/>
            </a:pPr>
            <a:r>
              <a:rPr lang="en-US" dirty="0" smtClean="0"/>
              <a:t>Reflection</a:t>
            </a:r>
          </a:p>
          <a:p>
            <a:pPr eaLnBrk="1" fontAlgn="auto" hangingPunct="1">
              <a:spcBef>
                <a:spcPts val="0"/>
              </a:spcBef>
              <a:spcAft>
                <a:spcPts val="0"/>
              </a:spcAft>
              <a:defRPr/>
            </a:pPr>
            <a:r>
              <a:rPr lang="en-US" dirty="0" smtClean="0"/>
              <a:t>Relaxation</a:t>
            </a:r>
          </a:p>
          <a:p>
            <a:pPr eaLnBrk="1" fontAlgn="auto" hangingPunct="1">
              <a:spcBef>
                <a:spcPts val="0"/>
              </a:spcBef>
              <a:spcAft>
                <a:spcPts val="0"/>
              </a:spcAft>
              <a:defRPr/>
            </a:pPr>
            <a:r>
              <a:rPr lang="en-US" dirty="0" smtClean="0"/>
              <a:t>Reliability</a:t>
            </a:r>
          </a:p>
          <a:p>
            <a:pPr eaLnBrk="1" fontAlgn="auto" hangingPunct="1">
              <a:spcBef>
                <a:spcPts val="0"/>
              </a:spcBef>
              <a:spcAft>
                <a:spcPts val="0"/>
              </a:spcAft>
              <a:defRPr/>
            </a:pPr>
            <a:r>
              <a:rPr lang="en-US" dirty="0" smtClean="0"/>
              <a:t>Religiousness</a:t>
            </a:r>
          </a:p>
          <a:p>
            <a:pPr eaLnBrk="1" fontAlgn="auto" hangingPunct="1">
              <a:spcBef>
                <a:spcPts val="0"/>
              </a:spcBef>
              <a:spcAft>
                <a:spcPts val="0"/>
              </a:spcAft>
              <a:defRPr/>
            </a:pPr>
            <a:r>
              <a:rPr lang="en-US" dirty="0" smtClean="0"/>
              <a:t>Resilience</a:t>
            </a:r>
          </a:p>
          <a:p>
            <a:pPr eaLnBrk="1" fontAlgn="auto" hangingPunct="1">
              <a:spcBef>
                <a:spcPts val="0"/>
              </a:spcBef>
              <a:spcAft>
                <a:spcPts val="0"/>
              </a:spcAft>
              <a:defRPr/>
            </a:pPr>
            <a:r>
              <a:rPr lang="en-US" dirty="0" smtClean="0"/>
              <a:t>Resolution</a:t>
            </a:r>
          </a:p>
          <a:p>
            <a:pPr eaLnBrk="1" fontAlgn="auto" hangingPunct="1">
              <a:spcBef>
                <a:spcPts val="0"/>
              </a:spcBef>
              <a:spcAft>
                <a:spcPts val="0"/>
              </a:spcAft>
              <a:defRPr/>
            </a:pPr>
            <a:r>
              <a:rPr lang="en-US" dirty="0" smtClean="0"/>
              <a:t>Resolve</a:t>
            </a:r>
          </a:p>
          <a:p>
            <a:pPr eaLnBrk="1" fontAlgn="auto" hangingPunct="1">
              <a:spcBef>
                <a:spcPts val="0"/>
              </a:spcBef>
              <a:spcAft>
                <a:spcPts val="0"/>
              </a:spcAft>
              <a:defRPr/>
            </a:pPr>
            <a:r>
              <a:rPr lang="en-US" dirty="0" smtClean="0"/>
              <a:t>Resourcefulness</a:t>
            </a:r>
          </a:p>
          <a:p>
            <a:pPr eaLnBrk="1" fontAlgn="auto" hangingPunct="1">
              <a:spcBef>
                <a:spcPts val="0"/>
              </a:spcBef>
              <a:spcAft>
                <a:spcPts val="0"/>
              </a:spcAft>
              <a:defRPr/>
            </a:pPr>
            <a:r>
              <a:rPr lang="en-US" dirty="0" smtClean="0"/>
              <a:t>Respect</a:t>
            </a:r>
          </a:p>
          <a:p>
            <a:pPr eaLnBrk="1" fontAlgn="auto" hangingPunct="1">
              <a:spcBef>
                <a:spcPts val="0"/>
              </a:spcBef>
              <a:spcAft>
                <a:spcPts val="0"/>
              </a:spcAft>
              <a:defRPr/>
            </a:pPr>
            <a:r>
              <a:rPr lang="en-US" dirty="0" smtClean="0"/>
              <a:t>Rest</a:t>
            </a:r>
          </a:p>
          <a:p>
            <a:pPr eaLnBrk="1" fontAlgn="auto" hangingPunct="1">
              <a:spcBef>
                <a:spcPts val="0"/>
              </a:spcBef>
              <a:spcAft>
                <a:spcPts val="0"/>
              </a:spcAft>
              <a:defRPr/>
            </a:pPr>
            <a:r>
              <a:rPr lang="en-US" dirty="0" smtClean="0"/>
              <a:t>Restraint</a:t>
            </a:r>
          </a:p>
          <a:p>
            <a:pPr eaLnBrk="1" fontAlgn="auto" hangingPunct="1">
              <a:spcBef>
                <a:spcPts val="0"/>
              </a:spcBef>
              <a:spcAft>
                <a:spcPts val="0"/>
              </a:spcAft>
              <a:defRPr/>
            </a:pPr>
            <a:r>
              <a:rPr lang="en-US" dirty="0" smtClean="0"/>
              <a:t>Reverence</a:t>
            </a:r>
          </a:p>
          <a:p>
            <a:pPr eaLnBrk="1" fontAlgn="auto" hangingPunct="1">
              <a:spcBef>
                <a:spcPts val="0"/>
              </a:spcBef>
              <a:spcAft>
                <a:spcPts val="0"/>
              </a:spcAft>
              <a:defRPr/>
            </a:pPr>
            <a:r>
              <a:rPr lang="en-US" dirty="0" smtClean="0"/>
              <a:t>Richness</a:t>
            </a:r>
          </a:p>
          <a:p>
            <a:pPr eaLnBrk="1" fontAlgn="auto" hangingPunct="1">
              <a:spcBef>
                <a:spcPts val="0"/>
              </a:spcBef>
              <a:spcAft>
                <a:spcPts val="0"/>
              </a:spcAft>
              <a:defRPr/>
            </a:pPr>
            <a:r>
              <a:rPr lang="en-US" dirty="0" smtClean="0"/>
              <a:t>Rigor</a:t>
            </a:r>
          </a:p>
          <a:p>
            <a:pPr eaLnBrk="1" fontAlgn="auto" hangingPunct="1">
              <a:spcBef>
                <a:spcPts val="0"/>
              </a:spcBef>
              <a:spcAft>
                <a:spcPts val="0"/>
              </a:spcAft>
              <a:defRPr/>
            </a:pPr>
            <a:r>
              <a:rPr lang="en-US" dirty="0" smtClean="0"/>
              <a:t>Sacredness</a:t>
            </a:r>
          </a:p>
          <a:p>
            <a:pPr eaLnBrk="1" fontAlgn="auto" hangingPunct="1">
              <a:spcBef>
                <a:spcPts val="0"/>
              </a:spcBef>
              <a:spcAft>
                <a:spcPts val="0"/>
              </a:spcAft>
              <a:defRPr/>
            </a:pPr>
            <a:r>
              <a:rPr lang="en-US" dirty="0" smtClean="0"/>
              <a:t>Sacrifice</a:t>
            </a:r>
          </a:p>
          <a:p>
            <a:pPr eaLnBrk="1" fontAlgn="auto" hangingPunct="1">
              <a:spcBef>
                <a:spcPts val="0"/>
              </a:spcBef>
              <a:spcAft>
                <a:spcPts val="0"/>
              </a:spcAft>
              <a:defRPr/>
            </a:pPr>
            <a:r>
              <a:rPr lang="en-US" dirty="0" smtClean="0"/>
              <a:t>Sagacity</a:t>
            </a:r>
          </a:p>
          <a:p>
            <a:pPr eaLnBrk="1" fontAlgn="auto" hangingPunct="1">
              <a:spcBef>
                <a:spcPts val="0"/>
              </a:spcBef>
              <a:spcAft>
                <a:spcPts val="0"/>
              </a:spcAft>
              <a:defRPr/>
            </a:pPr>
            <a:r>
              <a:rPr lang="en-US" dirty="0" smtClean="0"/>
              <a:t>Saintliness</a:t>
            </a:r>
          </a:p>
          <a:p>
            <a:pPr eaLnBrk="1" fontAlgn="auto" hangingPunct="1">
              <a:spcBef>
                <a:spcPts val="0"/>
              </a:spcBef>
              <a:spcAft>
                <a:spcPts val="0"/>
              </a:spcAft>
              <a:defRPr/>
            </a:pPr>
            <a:r>
              <a:rPr lang="en-US" dirty="0" smtClean="0"/>
              <a:t>Sanguinity</a:t>
            </a:r>
          </a:p>
          <a:p>
            <a:pPr eaLnBrk="1" fontAlgn="auto" hangingPunct="1">
              <a:spcBef>
                <a:spcPts val="0"/>
              </a:spcBef>
              <a:spcAft>
                <a:spcPts val="0"/>
              </a:spcAft>
              <a:defRPr/>
            </a:pPr>
            <a:r>
              <a:rPr lang="en-US" dirty="0" smtClean="0"/>
              <a:t>Satisfaction</a:t>
            </a:r>
          </a:p>
          <a:p>
            <a:pPr eaLnBrk="1" fontAlgn="auto" hangingPunct="1">
              <a:spcBef>
                <a:spcPts val="0"/>
              </a:spcBef>
              <a:spcAft>
                <a:spcPts val="0"/>
              </a:spcAft>
              <a:defRPr/>
            </a:pPr>
            <a:r>
              <a:rPr lang="en-US" dirty="0" smtClean="0"/>
              <a:t>Security</a:t>
            </a:r>
          </a:p>
          <a:p>
            <a:pPr eaLnBrk="1" fontAlgn="auto" hangingPunct="1">
              <a:spcBef>
                <a:spcPts val="0"/>
              </a:spcBef>
              <a:spcAft>
                <a:spcPts val="0"/>
              </a:spcAft>
              <a:defRPr/>
            </a:pPr>
            <a:r>
              <a:rPr lang="en-US" dirty="0" smtClean="0"/>
              <a:t>Self-control</a:t>
            </a:r>
          </a:p>
          <a:p>
            <a:pPr eaLnBrk="1" fontAlgn="auto" hangingPunct="1">
              <a:spcBef>
                <a:spcPts val="0"/>
              </a:spcBef>
              <a:spcAft>
                <a:spcPts val="0"/>
              </a:spcAft>
              <a:defRPr/>
            </a:pPr>
            <a:r>
              <a:rPr lang="en-US" dirty="0" smtClean="0"/>
              <a:t>Selflessness</a:t>
            </a:r>
          </a:p>
          <a:p>
            <a:pPr eaLnBrk="1" fontAlgn="auto" hangingPunct="1">
              <a:spcBef>
                <a:spcPts val="0"/>
              </a:spcBef>
              <a:spcAft>
                <a:spcPts val="0"/>
              </a:spcAft>
              <a:defRPr/>
            </a:pPr>
            <a:r>
              <a:rPr lang="en-US" dirty="0" smtClean="0"/>
              <a:t>Self-reliance</a:t>
            </a:r>
          </a:p>
          <a:p>
            <a:pPr eaLnBrk="1" fontAlgn="auto" hangingPunct="1">
              <a:spcBef>
                <a:spcPts val="0"/>
              </a:spcBef>
              <a:spcAft>
                <a:spcPts val="0"/>
              </a:spcAft>
              <a:defRPr/>
            </a:pPr>
            <a:r>
              <a:rPr lang="en-US" dirty="0" smtClean="0"/>
              <a:t>Sensitivity</a:t>
            </a:r>
          </a:p>
          <a:p>
            <a:pPr eaLnBrk="1" fontAlgn="auto" hangingPunct="1">
              <a:spcBef>
                <a:spcPts val="0"/>
              </a:spcBef>
              <a:spcAft>
                <a:spcPts val="0"/>
              </a:spcAft>
              <a:defRPr/>
            </a:pPr>
            <a:r>
              <a:rPr lang="en-US" dirty="0" smtClean="0"/>
              <a:t>Sensuality</a:t>
            </a:r>
          </a:p>
          <a:p>
            <a:pPr eaLnBrk="1" fontAlgn="auto" hangingPunct="1">
              <a:spcBef>
                <a:spcPts val="0"/>
              </a:spcBef>
              <a:spcAft>
                <a:spcPts val="0"/>
              </a:spcAft>
              <a:defRPr/>
            </a:pPr>
            <a:r>
              <a:rPr lang="en-US" dirty="0" smtClean="0"/>
              <a:t>Serenity</a:t>
            </a:r>
          </a:p>
          <a:p>
            <a:pPr eaLnBrk="1" fontAlgn="auto" hangingPunct="1">
              <a:spcBef>
                <a:spcPts val="0"/>
              </a:spcBef>
              <a:spcAft>
                <a:spcPts val="0"/>
              </a:spcAft>
              <a:defRPr/>
            </a:pPr>
            <a:r>
              <a:rPr lang="en-US" dirty="0" smtClean="0"/>
              <a:t>Service</a:t>
            </a:r>
          </a:p>
          <a:p>
            <a:pPr eaLnBrk="1" fontAlgn="auto" hangingPunct="1">
              <a:spcBef>
                <a:spcPts val="0"/>
              </a:spcBef>
              <a:spcAft>
                <a:spcPts val="0"/>
              </a:spcAft>
              <a:defRPr/>
            </a:pPr>
            <a:r>
              <a:rPr lang="en-US" dirty="0" smtClean="0"/>
              <a:t>Sexuality</a:t>
            </a:r>
          </a:p>
          <a:p>
            <a:pPr eaLnBrk="1" fontAlgn="auto" hangingPunct="1">
              <a:spcBef>
                <a:spcPts val="0"/>
              </a:spcBef>
              <a:spcAft>
                <a:spcPts val="0"/>
              </a:spcAft>
              <a:defRPr/>
            </a:pPr>
            <a:r>
              <a:rPr lang="en-US" dirty="0" smtClean="0"/>
              <a:t>Sharing</a:t>
            </a:r>
          </a:p>
          <a:p>
            <a:pPr eaLnBrk="1" fontAlgn="auto" hangingPunct="1">
              <a:spcBef>
                <a:spcPts val="0"/>
              </a:spcBef>
              <a:spcAft>
                <a:spcPts val="0"/>
              </a:spcAft>
              <a:defRPr/>
            </a:pPr>
            <a:r>
              <a:rPr lang="en-US" dirty="0" smtClean="0"/>
              <a:t>Shrewdness</a:t>
            </a:r>
          </a:p>
          <a:p>
            <a:pPr eaLnBrk="1" fontAlgn="auto" hangingPunct="1">
              <a:spcBef>
                <a:spcPts val="0"/>
              </a:spcBef>
              <a:spcAft>
                <a:spcPts val="0"/>
              </a:spcAft>
              <a:defRPr/>
            </a:pPr>
            <a:r>
              <a:rPr lang="en-US" dirty="0" smtClean="0"/>
              <a:t>Significance</a:t>
            </a:r>
          </a:p>
          <a:p>
            <a:pPr eaLnBrk="1" fontAlgn="auto" hangingPunct="1">
              <a:spcBef>
                <a:spcPts val="0"/>
              </a:spcBef>
              <a:spcAft>
                <a:spcPts val="0"/>
              </a:spcAft>
              <a:defRPr/>
            </a:pPr>
            <a:r>
              <a:rPr lang="en-US" dirty="0" smtClean="0"/>
              <a:t>Silence</a:t>
            </a:r>
          </a:p>
          <a:p>
            <a:pPr eaLnBrk="1" fontAlgn="auto" hangingPunct="1">
              <a:spcBef>
                <a:spcPts val="0"/>
              </a:spcBef>
              <a:spcAft>
                <a:spcPts val="0"/>
              </a:spcAft>
              <a:defRPr/>
            </a:pPr>
            <a:r>
              <a:rPr lang="en-US" dirty="0" smtClean="0"/>
              <a:t>Silliness</a:t>
            </a:r>
          </a:p>
          <a:p>
            <a:pPr eaLnBrk="1" fontAlgn="auto" hangingPunct="1">
              <a:spcBef>
                <a:spcPts val="0"/>
              </a:spcBef>
              <a:spcAft>
                <a:spcPts val="0"/>
              </a:spcAft>
              <a:defRPr/>
            </a:pPr>
            <a:r>
              <a:rPr lang="en-US" dirty="0" smtClean="0"/>
              <a:t>Simplicity</a:t>
            </a:r>
          </a:p>
          <a:p>
            <a:pPr eaLnBrk="1" fontAlgn="auto" hangingPunct="1">
              <a:spcBef>
                <a:spcPts val="0"/>
              </a:spcBef>
              <a:spcAft>
                <a:spcPts val="0"/>
              </a:spcAft>
              <a:defRPr/>
            </a:pPr>
            <a:r>
              <a:rPr lang="en-US" dirty="0" smtClean="0"/>
              <a:t>Sincerity</a:t>
            </a:r>
          </a:p>
          <a:p>
            <a:pPr eaLnBrk="1" fontAlgn="auto" hangingPunct="1">
              <a:spcBef>
                <a:spcPts val="0"/>
              </a:spcBef>
              <a:spcAft>
                <a:spcPts val="0"/>
              </a:spcAft>
              <a:defRPr/>
            </a:pPr>
            <a:r>
              <a:rPr lang="en-US" dirty="0" smtClean="0"/>
              <a:t>Skillfulness</a:t>
            </a:r>
          </a:p>
          <a:p>
            <a:pPr eaLnBrk="1" fontAlgn="auto" hangingPunct="1">
              <a:spcBef>
                <a:spcPts val="0"/>
              </a:spcBef>
              <a:spcAft>
                <a:spcPts val="0"/>
              </a:spcAft>
              <a:defRPr/>
            </a:pPr>
            <a:r>
              <a:rPr lang="en-US" dirty="0" smtClean="0"/>
              <a:t>Solidarity</a:t>
            </a:r>
          </a:p>
          <a:p>
            <a:pPr eaLnBrk="1" fontAlgn="auto" hangingPunct="1">
              <a:spcBef>
                <a:spcPts val="0"/>
              </a:spcBef>
              <a:spcAft>
                <a:spcPts val="0"/>
              </a:spcAft>
              <a:defRPr/>
            </a:pPr>
            <a:r>
              <a:rPr lang="en-US" dirty="0" smtClean="0"/>
              <a:t>Solitude</a:t>
            </a:r>
          </a:p>
          <a:p>
            <a:pPr eaLnBrk="1" fontAlgn="auto" hangingPunct="1">
              <a:spcBef>
                <a:spcPts val="0"/>
              </a:spcBef>
              <a:spcAft>
                <a:spcPts val="0"/>
              </a:spcAft>
              <a:defRPr/>
            </a:pPr>
            <a:r>
              <a:rPr lang="en-US" dirty="0" smtClean="0"/>
              <a:t>Soundness</a:t>
            </a:r>
          </a:p>
          <a:p>
            <a:pPr eaLnBrk="1" fontAlgn="auto" hangingPunct="1">
              <a:spcBef>
                <a:spcPts val="0"/>
              </a:spcBef>
              <a:spcAft>
                <a:spcPts val="0"/>
              </a:spcAft>
              <a:defRPr/>
            </a:pPr>
            <a:r>
              <a:rPr lang="en-US" dirty="0" smtClean="0"/>
              <a:t>Speed</a:t>
            </a:r>
          </a:p>
          <a:p>
            <a:pPr eaLnBrk="1" fontAlgn="auto" hangingPunct="1">
              <a:spcBef>
                <a:spcPts val="0"/>
              </a:spcBef>
              <a:spcAft>
                <a:spcPts val="0"/>
              </a:spcAft>
              <a:defRPr/>
            </a:pPr>
            <a:r>
              <a:rPr lang="en-US" dirty="0" smtClean="0"/>
              <a:t>Spirit</a:t>
            </a:r>
          </a:p>
          <a:p>
            <a:pPr eaLnBrk="1" fontAlgn="auto" hangingPunct="1">
              <a:spcBef>
                <a:spcPts val="0"/>
              </a:spcBef>
              <a:spcAft>
                <a:spcPts val="0"/>
              </a:spcAft>
              <a:defRPr/>
            </a:pPr>
            <a:r>
              <a:rPr lang="en-US" dirty="0" smtClean="0"/>
              <a:t>Spirituality</a:t>
            </a:r>
          </a:p>
          <a:p>
            <a:pPr eaLnBrk="1" fontAlgn="auto" hangingPunct="1">
              <a:spcBef>
                <a:spcPts val="0"/>
              </a:spcBef>
              <a:spcAft>
                <a:spcPts val="0"/>
              </a:spcAft>
              <a:defRPr/>
            </a:pPr>
            <a:r>
              <a:rPr lang="en-US" dirty="0" smtClean="0"/>
              <a:t>Spontaneity</a:t>
            </a:r>
          </a:p>
          <a:p>
            <a:pPr eaLnBrk="1" fontAlgn="auto" hangingPunct="1">
              <a:spcBef>
                <a:spcPts val="0"/>
              </a:spcBef>
              <a:spcAft>
                <a:spcPts val="0"/>
              </a:spcAft>
              <a:defRPr/>
            </a:pPr>
            <a:r>
              <a:rPr lang="en-US" dirty="0" smtClean="0"/>
              <a:t>Spunk</a:t>
            </a:r>
          </a:p>
          <a:p>
            <a:pPr eaLnBrk="1" fontAlgn="auto" hangingPunct="1">
              <a:spcBef>
                <a:spcPts val="0"/>
              </a:spcBef>
              <a:spcAft>
                <a:spcPts val="0"/>
              </a:spcAft>
              <a:defRPr/>
            </a:pPr>
            <a:r>
              <a:rPr lang="en-US" dirty="0" smtClean="0"/>
              <a:t>Stability</a:t>
            </a:r>
          </a:p>
          <a:p>
            <a:pPr eaLnBrk="1" fontAlgn="auto" hangingPunct="1">
              <a:spcBef>
                <a:spcPts val="0"/>
              </a:spcBef>
              <a:spcAft>
                <a:spcPts val="0"/>
              </a:spcAft>
              <a:defRPr/>
            </a:pPr>
            <a:r>
              <a:rPr lang="en-US" dirty="0" smtClean="0"/>
              <a:t>Stealth</a:t>
            </a:r>
          </a:p>
          <a:p>
            <a:pPr eaLnBrk="1" fontAlgn="auto" hangingPunct="1">
              <a:spcBef>
                <a:spcPts val="0"/>
              </a:spcBef>
              <a:spcAft>
                <a:spcPts val="0"/>
              </a:spcAft>
              <a:defRPr/>
            </a:pPr>
            <a:r>
              <a:rPr lang="en-US" dirty="0" smtClean="0"/>
              <a:t>Stillness</a:t>
            </a:r>
          </a:p>
          <a:p>
            <a:pPr eaLnBrk="1" fontAlgn="auto" hangingPunct="1">
              <a:spcBef>
                <a:spcPts val="0"/>
              </a:spcBef>
              <a:spcAft>
                <a:spcPts val="0"/>
              </a:spcAft>
              <a:defRPr/>
            </a:pPr>
            <a:r>
              <a:rPr lang="en-US" dirty="0" smtClean="0"/>
              <a:t>Strength</a:t>
            </a:r>
          </a:p>
          <a:p>
            <a:pPr eaLnBrk="1" fontAlgn="auto" hangingPunct="1">
              <a:spcBef>
                <a:spcPts val="0"/>
              </a:spcBef>
              <a:spcAft>
                <a:spcPts val="0"/>
              </a:spcAft>
              <a:defRPr/>
            </a:pPr>
            <a:r>
              <a:rPr lang="en-US" dirty="0" smtClean="0"/>
              <a:t>Structure</a:t>
            </a:r>
          </a:p>
          <a:p>
            <a:pPr eaLnBrk="1" fontAlgn="auto" hangingPunct="1">
              <a:spcBef>
                <a:spcPts val="0"/>
              </a:spcBef>
              <a:spcAft>
                <a:spcPts val="0"/>
              </a:spcAft>
              <a:defRPr/>
            </a:pPr>
            <a:r>
              <a:rPr lang="en-US" dirty="0" smtClean="0"/>
              <a:t>Success</a:t>
            </a:r>
          </a:p>
          <a:p>
            <a:pPr eaLnBrk="1" fontAlgn="auto" hangingPunct="1">
              <a:spcBef>
                <a:spcPts val="0"/>
              </a:spcBef>
              <a:spcAft>
                <a:spcPts val="0"/>
              </a:spcAft>
              <a:defRPr/>
            </a:pPr>
            <a:r>
              <a:rPr lang="en-US" dirty="0" smtClean="0"/>
              <a:t>Support</a:t>
            </a:r>
          </a:p>
          <a:p>
            <a:pPr eaLnBrk="1" fontAlgn="auto" hangingPunct="1">
              <a:spcBef>
                <a:spcPts val="0"/>
              </a:spcBef>
              <a:spcAft>
                <a:spcPts val="0"/>
              </a:spcAft>
              <a:defRPr/>
            </a:pPr>
            <a:r>
              <a:rPr lang="en-US" dirty="0" smtClean="0"/>
              <a:t>Supremacy</a:t>
            </a:r>
          </a:p>
          <a:p>
            <a:pPr eaLnBrk="1" fontAlgn="auto" hangingPunct="1">
              <a:spcBef>
                <a:spcPts val="0"/>
              </a:spcBef>
              <a:spcAft>
                <a:spcPts val="0"/>
              </a:spcAft>
              <a:defRPr/>
            </a:pPr>
            <a:r>
              <a:rPr lang="en-US" dirty="0" smtClean="0"/>
              <a:t>Surprise</a:t>
            </a:r>
          </a:p>
          <a:p>
            <a:pPr eaLnBrk="1" fontAlgn="auto" hangingPunct="1">
              <a:spcBef>
                <a:spcPts val="0"/>
              </a:spcBef>
              <a:spcAft>
                <a:spcPts val="0"/>
              </a:spcAft>
              <a:defRPr/>
            </a:pPr>
            <a:r>
              <a:rPr lang="en-US" dirty="0" smtClean="0"/>
              <a:t>Sympathy</a:t>
            </a:r>
          </a:p>
          <a:p>
            <a:pPr eaLnBrk="1" fontAlgn="auto" hangingPunct="1">
              <a:spcBef>
                <a:spcPts val="0"/>
              </a:spcBef>
              <a:spcAft>
                <a:spcPts val="0"/>
              </a:spcAft>
              <a:defRPr/>
            </a:pPr>
            <a:r>
              <a:rPr lang="en-US" dirty="0" smtClean="0"/>
              <a:t>Synergy</a:t>
            </a:r>
          </a:p>
          <a:p>
            <a:pPr eaLnBrk="1" fontAlgn="auto" hangingPunct="1">
              <a:spcBef>
                <a:spcPts val="0"/>
              </a:spcBef>
              <a:spcAft>
                <a:spcPts val="0"/>
              </a:spcAft>
              <a:defRPr/>
            </a:pPr>
            <a:r>
              <a:rPr lang="en-US" dirty="0" smtClean="0"/>
              <a:t>Teamwork</a:t>
            </a:r>
          </a:p>
          <a:p>
            <a:pPr eaLnBrk="1" fontAlgn="auto" hangingPunct="1">
              <a:spcBef>
                <a:spcPts val="0"/>
              </a:spcBef>
              <a:spcAft>
                <a:spcPts val="0"/>
              </a:spcAft>
              <a:defRPr/>
            </a:pPr>
            <a:r>
              <a:rPr lang="en-US" dirty="0" smtClean="0"/>
              <a:t>Temperance</a:t>
            </a:r>
          </a:p>
          <a:p>
            <a:pPr eaLnBrk="1" fontAlgn="auto" hangingPunct="1">
              <a:spcBef>
                <a:spcPts val="0"/>
              </a:spcBef>
              <a:spcAft>
                <a:spcPts val="0"/>
              </a:spcAft>
              <a:defRPr/>
            </a:pPr>
            <a:r>
              <a:rPr lang="en-US" dirty="0" smtClean="0"/>
              <a:t>Thankfulness</a:t>
            </a:r>
          </a:p>
          <a:p>
            <a:pPr eaLnBrk="1" fontAlgn="auto" hangingPunct="1">
              <a:spcBef>
                <a:spcPts val="0"/>
              </a:spcBef>
              <a:spcAft>
                <a:spcPts val="0"/>
              </a:spcAft>
              <a:defRPr/>
            </a:pPr>
            <a:r>
              <a:rPr lang="en-US" dirty="0" smtClean="0"/>
              <a:t>Thoroughness</a:t>
            </a:r>
          </a:p>
          <a:p>
            <a:pPr eaLnBrk="1" fontAlgn="auto" hangingPunct="1">
              <a:spcBef>
                <a:spcPts val="0"/>
              </a:spcBef>
              <a:spcAft>
                <a:spcPts val="0"/>
              </a:spcAft>
              <a:defRPr/>
            </a:pPr>
            <a:r>
              <a:rPr lang="en-US" dirty="0" smtClean="0"/>
              <a:t>Thoughtfulness</a:t>
            </a:r>
          </a:p>
          <a:p>
            <a:pPr eaLnBrk="1" fontAlgn="auto" hangingPunct="1">
              <a:spcBef>
                <a:spcPts val="0"/>
              </a:spcBef>
              <a:spcAft>
                <a:spcPts val="0"/>
              </a:spcAft>
              <a:defRPr/>
            </a:pPr>
            <a:r>
              <a:rPr lang="en-US" dirty="0" smtClean="0"/>
              <a:t>Thrift</a:t>
            </a:r>
          </a:p>
          <a:p>
            <a:pPr eaLnBrk="1" fontAlgn="auto" hangingPunct="1">
              <a:spcBef>
                <a:spcPts val="0"/>
              </a:spcBef>
              <a:spcAft>
                <a:spcPts val="0"/>
              </a:spcAft>
              <a:defRPr/>
            </a:pPr>
            <a:r>
              <a:rPr lang="en-US" dirty="0" smtClean="0"/>
              <a:t>Tidiness</a:t>
            </a:r>
          </a:p>
          <a:p>
            <a:pPr eaLnBrk="1" fontAlgn="auto" hangingPunct="1">
              <a:spcBef>
                <a:spcPts val="0"/>
              </a:spcBef>
              <a:spcAft>
                <a:spcPts val="0"/>
              </a:spcAft>
              <a:defRPr/>
            </a:pPr>
            <a:r>
              <a:rPr lang="en-US" dirty="0" smtClean="0"/>
              <a:t>Timeliness</a:t>
            </a:r>
          </a:p>
          <a:p>
            <a:pPr eaLnBrk="1" fontAlgn="auto" hangingPunct="1">
              <a:spcBef>
                <a:spcPts val="0"/>
              </a:spcBef>
              <a:spcAft>
                <a:spcPts val="0"/>
              </a:spcAft>
              <a:defRPr/>
            </a:pPr>
            <a:r>
              <a:rPr lang="en-US" dirty="0" smtClean="0"/>
              <a:t>Traditionalism</a:t>
            </a:r>
          </a:p>
          <a:p>
            <a:pPr eaLnBrk="1" fontAlgn="auto" hangingPunct="1">
              <a:spcBef>
                <a:spcPts val="0"/>
              </a:spcBef>
              <a:spcAft>
                <a:spcPts val="0"/>
              </a:spcAft>
              <a:defRPr/>
            </a:pPr>
            <a:r>
              <a:rPr lang="en-US" dirty="0" smtClean="0"/>
              <a:t>Tranquility</a:t>
            </a:r>
          </a:p>
          <a:p>
            <a:pPr eaLnBrk="1" fontAlgn="auto" hangingPunct="1">
              <a:spcBef>
                <a:spcPts val="0"/>
              </a:spcBef>
              <a:spcAft>
                <a:spcPts val="0"/>
              </a:spcAft>
              <a:defRPr/>
            </a:pPr>
            <a:r>
              <a:rPr lang="en-US" dirty="0" smtClean="0"/>
              <a:t>Transcendence</a:t>
            </a:r>
          </a:p>
          <a:p>
            <a:pPr eaLnBrk="1" fontAlgn="auto" hangingPunct="1">
              <a:spcBef>
                <a:spcPts val="0"/>
              </a:spcBef>
              <a:spcAft>
                <a:spcPts val="0"/>
              </a:spcAft>
              <a:defRPr/>
            </a:pPr>
            <a:r>
              <a:rPr lang="en-US" dirty="0" smtClean="0"/>
              <a:t>Trust</a:t>
            </a:r>
          </a:p>
          <a:p>
            <a:pPr eaLnBrk="1" fontAlgn="auto" hangingPunct="1">
              <a:spcBef>
                <a:spcPts val="0"/>
              </a:spcBef>
              <a:spcAft>
                <a:spcPts val="0"/>
              </a:spcAft>
              <a:defRPr/>
            </a:pPr>
            <a:r>
              <a:rPr lang="en-US" dirty="0" smtClean="0"/>
              <a:t>Trustworthiness</a:t>
            </a:r>
          </a:p>
          <a:p>
            <a:pPr eaLnBrk="1" fontAlgn="auto" hangingPunct="1">
              <a:spcBef>
                <a:spcPts val="0"/>
              </a:spcBef>
              <a:spcAft>
                <a:spcPts val="0"/>
              </a:spcAft>
              <a:defRPr/>
            </a:pPr>
            <a:r>
              <a:rPr lang="en-US" dirty="0" smtClean="0"/>
              <a:t>Truth</a:t>
            </a:r>
          </a:p>
          <a:p>
            <a:pPr eaLnBrk="1" fontAlgn="auto" hangingPunct="1">
              <a:spcBef>
                <a:spcPts val="0"/>
              </a:spcBef>
              <a:spcAft>
                <a:spcPts val="0"/>
              </a:spcAft>
              <a:defRPr/>
            </a:pPr>
            <a:r>
              <a:rPr lang="en-US" dirty="0" smtClean="0"/>
              <a:t>Understanding</a:t>
            </a:r>
          </a:p>
          <a:p>
            <a:pPr eaLnBrk="1" fontAlgn="auto" hangingPunct="1">
              <a:spcBef>
                <a:spcPts val="0"/>
              </a:spcBef>
              <a:spcAft>
                <a:spcPts val="0"/>
              </a:spcAft>
              <a:defRPr/>
            </a:pPr>
            <a:r>
              <a:rPr lang="en-US" dirty="0" smtClean="0"/>
              <a:t>Unflappability</a:t>
            </a:r>
          </a:p>
          <a:p>
            <a:pPr eaLnBrk="1" fontAlgn="auto" hangingPunct="1">
              <a:spcBef>
                <a:spcPts val="0"/>
              </a:spcBef>
              <a:spcAft>
                <a:spcPts val="0"/>
              </a:spcAft>
              <a:defRPr/>
            </a:pPr>
            <a:r>
              <a:rPr lang="en-US" dirty="0" smtClean="0"/>
              <a:t>Uniqueness</a:t>
            </a:r>
          </a:p>
          <a:p>
            <a:pPr eaLnBrk="1" fontAlgn="auto" hangingPunct="1">
              <a:spcBef>
                <a:spcPts val="0"/>
              </a:spcBef>
              <a:spcAft>
                <a:spcPts val="0"/>
              </a:spcAft>
              <a:defRPr/>
            </a:pPr>
            <a:r>
              <a:rPr lang="en-US" dirty="0" smtClean="0"/>
              <a:t>Unity</a:t>
            </a:r>
          </a:p>
          <a:p>
            <a:pPr eaLnBrk="1" fontAlgn="auto" hangingPunct="1">
              <a:spcBef>
                <a:spcPts val="0"/>
              </a:spcBef>
              <a:spcAft>
                <a:spcPts val="0"/>
              </a:spcAft>
              <a:defRPr/>
            </a:pPr>
            <a:r>
              <a:rPr lang="en-US" dirty="0" smtClean="0"/>
              <a:t>Usefulness</a:t>
            </a:r>
          </a:p>
          <a:p>
            <a:pPr eaLnBrk="1" fontAlgn="auto" hangingPunct="1">
              <a:spcBef>
                <a:spcPts val="0"/>
              </a:spcBef>
              <a:spcAft>
                <a:spcPts val="0"/>
              </a:spcAft>
              <a:defRPr/>
            </a:pPr>
            <a:r>
              <a:rPr lang="en-US" dirty="0" smtClean="0"/>
              <a:t>Utility</a:t>
            </a:r>
          </a:p>
          <a:p>
            <a:pPr eaLnBrk="1" fontAlgn="auto" hangingPunct="1">
              <a:spcBef>
                <a:spcPts val="0"/>
              </a:spcBef>
              <a:spcAft>
                <a:spcPts val="0"/>
              </a:spcAft>
              <a:defRPr/>
            </a:pPr>
            <a:r>
              <a:rPr lang="en-US" dirty="0" smtClean="0"/>
              <a:t>Valor</a:t>
            </a:r>
          </a:p>
          <a:p>
            <a:pPr eaLnBrk="1" fontAlgn="auto" hangingPunct="1">
              <a:spcBef>
                <a:spcPts val="0"/>
              </a:spcBef>
              <a:spcAft>
                <a:spcPts val="0"/>
              </a:spcAft>
              <a:defRPr/>
            </a:pPr>
            <a:r>
              <a:rPr lang="en-US" dirty="0" smtClean="0"/>
              <a:t>Variety</a:t>
            </a:r>
          </a:p>
          <a:p>
            <a:pPr eaLnBrk="1" fontAlgn="auto" hangingPunct="1">
              <a:spcBef>
                <a:spcPts val="0"/>
              </a:spcBef>
              <a:spcAft>
                <a:spcPts val="0"/>
              </a:spcAft>
              <a:defRPr/>
            </a:pPr>
            <a:r>
              <a:rPr lang="en-US" dirty="0" smtClean="0"/>
              <a:t>Victory</a:t>
            </a:r>
          </a:p>
          <a:p>
            <a:pPr eaLnBrk="1" fontAlgn="auto" hangingPunct="1">
              <a:spcBef>
                <a:spcPts val="0"/>
              </a:spcBef>
              <a:spcAft>
                <a:spcPts val="0"/>
              </a:spcAft>
              <a:defRPr/>
            </a:pPr>
            <a:r>
              <a:rPr lang="en-US" dirty="0" smtClean="0"/>
              <a:t>Vigor</a:t>
            </a:r>
          </a:p>
          <a:p>
            <a:pPr eaLnBrk="1" fontAlgn="auto" hangingPunct="1">
              <a:spcBef>
                <a:spcPts val="0"/>
              </a:spcBef>
              <a:spcAft>
                <a:spcPts val="0"/>
              </a:spcAft>
              <a:defRPr/>
            </a:pPr>
            <a:r>
              <a:rPr lang="en-US" dirty="0" smtClean="0"/>
              <a:t>Virtue</a:t>
            </a:r>
          </a:p>
          <a:p>
            <a:pPr eaLnBrk="1" fontAlgn="auto" hangingPunct="1">
              <a:spcBef>
                <a:spcPts val="0"/>
              </a:spcBef>
              <a:spcAft>
                <a:spcPts val="0"/>
              </a:spcAft>
              <a:defRPr/>
            </a:pPr>
            <a:r>
              <a:rPr lang="en-US" dirty="0" smtClean="0"/>
              <a:t>Vision</a:t>
            </a:r>
          </a:p>
          <a:p>
            <a:pPr eaLnBrk="1" fontAlgn="auto" hangingPunct="1">
              <a:spcBef>
                <a:spcPts val="0"/>
              </a:spcBef>
              <a:spcAft>
                <a:spcPts val="0"/>
              </a:spcAft>
              <a:defRPr/>
            </a:pPr>
            <a:r>
              <a:rPr lang="en-US" dirty="0" smtClean="0"/>
              <a:t>Vitality</a:t>
            </a:r>
          </a:p>
          <a:p>
            <a:pPr eaLnBrk="1" fontAlgn="auto" hangingPunct="1">
              <a:spcBef>
                <a:spcPts val="0"/>
              </a:spcBef>
              <a:spcAft>
                <a:spcPts val="0"/>
              </a:spcAft>
              <a:defRPr/>
            </a:pPr>
            <a:r>
              <a:rPr lang="en-US" dirty="0" smtClean="0"/>
              <a:t>Vivacity</a:t>
            </a:r>
          </a:p>
          <a:p>
            <a:pPr eaLnBrk="1" fontAlgn="auto" hangingPunct="1">
              <a:spcBef>
                <a:spcPts val="0"/>
              </a:spcBef>
              <a:spcAft>
                <a:spcPts val="0"/>
              </a:spcAft>
              <a:defRPr/>
            </a:pPr>
            <a:r>
              <a:rPr lang="en-US" dirty="0" smtClean="0"/>
              <a:t>Warmth</a:t>
            </a:r>
          </a:p>
          <a:p>
            <a:pPr eaLnBrk="1" fontAlgn="auto" hangingPunct="1">
              <a:spcBef>
                <a:spcPts val="0"/>
              </a:spcBef>
              <a:spcAft>
                <a:spcPts val="0"/>
              </a:spcAft>
              <a:defRPr/>
            </a:pPr>
            <a:r>
              <a:rPr lang="en-US" dirty="0" smtClean="0"/>
              <a:t>Watchfulness</a:t>
            </a:r>
          </a:p>
          <a:p>
            <a:pPr eaLnBrk="1" fontAlgn="auto" hangingPunct="1">
              <a:spcBef>
                <a:spcPts val="0"/>
              </a:spcBef>
              <a:spcAft>
                <a:spcPts val="0"/>
              </a:spcAft>
              <a:defRPr/>
            </a:pPr>
            <a:r>
              <a:rPr lang="en-US" dirty="0" smtClean="0"/>
              <a:t>Wealth</a:t>
            </a:r>
          </a:p>
          <a:p>
            <a:pPr eaLnBrk="1" fontAlgn="auto" hangingPunct="1">
              <a:spcBef>
                <a:spcPts val="0"/>
              </a:spcBef>
              <a:spcAft>
                <a:spcPts val="0"/>
              </a:spcAft>
              <a:defRPr/>
            </a:pPr>
            <a:r>
              <a:rPr lang="en-US" dirty="0" smtClean="0"/>
              <a:t>Willfulness</a:t>
            </a:r>
          </a:p>
          <a:p>
            <a:pPr eaLnBrk="1" fontAlgn="auto" hangingPunct="1">
              <a:spcBef>
                <a:spcPts val="0"/>
              </a:spcBef>
              <a:spcAft>
                <a:spcPts val="0"/>
              </a:spcAft>
              <a:defRPr/>
            </a:pPr>
            <a:r>
              <a:rPr lang="en-US" dirty="0" smtClean="0"/>
              <a:t>Willingness</a:t>
            </a:r>
          </a:p>
          <a:p>
            <a:pPr eaLnBrk="1" fontAlgn="auto" hangingPunct="1">
              <a:spcBef>
                <a:spcPts val="0"/>
              </a:spcBef>
              <a:spcAft>
                <a:spcPts val="0"/>
              </a:spcAft>
              <a:defRPr/>
            </a:pPr>
            <a:r>
              <a:rPr lang="en-US" dirty="0" smtClean="0"/>
              <a:t>Winning</a:t>
            </a:r>
          </a:p>
          <a:p>
            <a:pPr eaLnBrk="1" fontAlgn="auto" hangingPunct="1">
              <a:spcBef>
                <a:spcPts val="0"/>
              </a:spcBef>
              <a:spcAft>
                <a:spcPts val="0"/>
              </a:spcAft>
              <a:defRPr/>
            </a:pPr>
            <a:r>
              <a:rPr lang="en-US" dirty="0" smtClean="0"/>
              <a:t>Wisdom</a:t>
            </a:r>
          </a:p>
          <a:p>
            <a:pPr eaLnBrk="1" fontAlgn="auto" hangingPunct="1">
              <a:spcBef>
                <a:spcPts val="0"/>
              </a:spcBef>
              <a:spcAft>
                <a:spcPts val="0"/>
              </a:spcAft>
              <a:defRPr/>
            </a:pPr>
            <a:r>
              <a:rPr lang="en-US" dirty="0" smtClean="0"/>
              <a:t>Wittiness</a:t>
            </a:r>
          </a:p>
          <a:p>
            <a:pPr eaLnBrk="1" fontAlgn="auto" hangingPunct="1">
              <a:spcBef>
                <a:spcPts val="0"/>
              </a:spcBef>
              <a:spcAft>
                <a:spcPts val="0"/>
              </a:spcAft>
              <a:defRPr/>
            </a:pPr>
            <a:r>
              <a:rPr lang="en-US" dirty="0" smtClean="0"/>
              <a:t>Wonder</a:t>
            </a:r>
          </a:p>
          <a:p>
            <a:pPr eaLnBrk="1" fontAlgn="auto" hangingPunct="1">
              <a:spcBef>
                <a:spcPts val="0"/>
              </a:spcBef>
              <a:spcAft>
                <a:spcPts val="0"/>
              </a:spcAft>
              <a:defRPr/>
            </a:pPr>
            <a:r>
              <a:rPr lang="en-US" dirty="0" smtClean="0"/>
              <a:t>Youthfulness</a:t>
            </a:r>
          </a:p>
          <a:p>
            <a:pPr eaLnBrk="1" fontAlgn="auto" hangingPunct="1">
              <a:spcBef>
                <a:spcPts val="0"/>
              </a:spcBef>
              <a:spcAft>
                <a:spcPts val="0"/>
              </a:spcAft>
              <a:defRPr/>
            </a:pPr>
            <a:r>
              <a:rPr lang="en-US" dirty="0" smtClean="0"/>
              <a:t>Zeal</a:t>
            </a:r>
          </a:p>
          <a:p>
            <a:pPr eaLnBrk="1" fontAlgn="auto" hangingPunct="1">
              <a:spcBef>
                <a:spcPts val="0"/>
              </a:spcBef>
              <a:spcAft>
                <a:spcPts val="0"/>
              </a:spcAft>
              <a:defRPr/>
            </a:pPr>
            <a:endParaRPr lang="ar-QA" dirty="0" smtClean="0"/>
          </a:p>
        </p:txBody>
      </p:sp>
      <p:sp>
        <p:nvSpPr>
          <p:cNvPr id="29700" name="عنصر نائب لرقم الشريحة 3"/>
          <p:cNvSpPr>
            <a:spLocks noGrp="1"/>
          </p:cNvSpPr>
          <p:nvPr>
            <p:ph type="sldNum" sz="quarter" idx="5"/>
          </p:nvPr>
        </p:nvSpPr>
        <p:spPr bwMode="auto">
          <a:ln>
            <a:miter lim="800000"/>
            <a:headEnd/>
            <a:tailEnd/>
          </a:ln>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fld id="{C261F2F6-7408-4789-A764-EB31D0D59B94}" type="slidenum">
              <a:rPr lang="ar-QA" altLang="en-US">
                <a:latin typeface="Arial" panose="020B0604020202020204" pitchFamily="34" charset="0"/>
              </a:rPr>
              <a:pPr eaLnBrk="1" hangingPunct="1"/>
              <a:t>15</a:t>
            </a:fld>
            <a:endParaRPr lang="ar-QA" altLang="en-US">
              <a:latin typeface="Arial" panose="020B0604020202020204" pitchFamily="34" charset="0"/>
            </a:endParaRPr>
          </a:p>
        </p:txBody>
      </p:sp>
    </p:spTree>
    <p:extLst>
      <p:ext uri="{BB962C8B-B14F-4D97-AF65-F5344CB8AC3E}">
        <p14:creationId xmlns:p14="http://schemas.microsoft.com/office/powerpoint/2010/main" val="1932672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fld id="{9FC2FA01-E1DE-4484-B94A-A2C708247159}" type="slidenum">
              <a:rPr lang="ar-SA" altLang="en-US">
                <a:latin typeface="Arial" panose="020B0604020202020204" pitchFamily="34" charset="0"/>
              </a:rPr>
              <a:pPr eaLnBrk="1" hangingPunct="1"/>
              <a:t>17</a:t>
            </a:fld>
            <a:endParaRPr lang="en-US" altLang="en-US">
              <a:latin typeface="Arial" panose="020B0604020202020204" pitchFamily="34"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cs typeface="Arial" panose="020B0604020202020204" pitchFamily="34" charset="0"/>
              </a:rPr>
              <a:t> </a:t>
            </a:r>
          </a:p>
        </p:txBody>
      </p:sp>
    </p:spTree>
    <p:extLst>
      <p:ext uri="{BB962C8B-B14F-4D97-AF65-F5344CB8AC3E}">
        <p14:creationId xmlns:p14="http://schemas.microsoft.com/office/powerpoint/2010/main" val="2669448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ar-QA"/>
            </a:p>
          </p:txBody>
        </p:sp>
        <p:sp>
          <p:nvSpPr>
            <p:cNvPr id="7" name="Freeform 18"/>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ar-QA"/>
            </a:p>
          </p:txBody>
        </p:sp>
        <p:sp>
          <p:nvSpPr>
            <p:cNvPr id="8" name="Freeform 22"/>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ar-QA"/>
            </a:p>
          </p:txBody>
        </p:sp>
        <p:sp>
          <p:nvSpPr>
            <p:cNvPr id="9" name="Freeform 26"/>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ar-QA"/>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ar-QA"/>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1EEDE2E9-40DC-474E-8E1F-7DD8C8FF6922}" type="datetimeFigureOut">
              <a:rPr lang="ar-QA"/>
              <a:pPr>
                <a:defRPr/>
              </a:pPr>
              <a:t>09/07/1435</a:t>
            </a:fld>
            <a:endParaRPr lang="ar-QA"/>
          </a:p>
        </p:txBody>
      </p:sp>
      <p:sp>
        <p:nvSpPr>
          <p:cNvPr id="12" name="Footer Placeholder 4"/>
          <p:cNvSpPr>
            <a:spLocks noGrp="1"/>
          </p:cNvSpPr>
          <p:nvPr>
            <p:ph type="ftr" sz="quarter" idx="11"/>
          </p:nvPr>
        </p:nvSpPr>
        <p:spPr/>
        <p:txBody>
          <a:bodyPr/>
          <a:lstStyle>
            <a:lvl1pPr>
              <a:defRPr/>
            </a:lvl1pPr>
          </a:lstStyle>
          <a:p>
            <a:pPr>
              <a:defRPr/>
            </a:pPr>
            <a:endParaRPr lang="ar-QA"/>
          </a:p>
        </p:txBody>
      </p:sp>
      <p:sp>
        <p:nvSpPr>
          <p:cNvPr id="13" name="Slide Number Placeholder 5"/>
          <p:cNvSpPr>
            <a:spLocks noGrp="1"/>
          </p:cNvSpPr>
          <p:nvPr>
            <p:ph type="sldNum" sz="quarter" idx="12"/>
          </p:nvPr>
        </p:nvSpPr>
        <p:spPr/>
        <p:txBody>
          <a:bodyPr/>
          <a:lstStyle>
            <a:lvl1pPr>
              <a:defRPr/>
            </a:lvl1pPr>
          </a:lstStyle>
          <a:p>
            <a:fld id="{2AF7870C-BF89-4BE4-AB0F-970B733C88E7}" type="slidenum">
              <a:rPr lang="ar-QA" altLang="en-US"/>
              <a:pPr/>
              <a:t>‹#›</a:t>
            </a:fld>
            <a:endParaRPr lang="ar-QA" altLang="en-US"/>
          </a:p>
        </p:txBody>
      </p:sp>
    </p:spTree>
    <p:extLst>
      <p:ext uri="{BB962C8B-B14F-4D97-AF65-F5344CB8AC3E}">
        <p14:creationId xmlns:p14="http://schemas.microsoft.com/office/powerpoint/2010/main" val="400974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B227D0E-9772-4E46-8E1A-74FE4EFC65A6}" type="datetimeFigureOut">
              <a:rPr lang="ar-QA"/>
              <a:pPr>
                <a:defRPr/>
              </a:pPr>
              <a:t>09/07/1435</a:t>
            </a:fld>
            <a:endParaRPr lang="ar-QA"/>
          </a:p>
        </p:txBody>
      </p:sp>
      <p:sp>
        <p:nvSpPr>
          <p:cNvPr id="5" name="Footer Placeholder 4"/>
          <p:cNvSpPr>
            <a:spLocks noGrp="1"/>
          </p:cNvSpPr>
          <p:nvPr>
            <p:ph type="ftr" sz="quarter" idx="11"/>
          </p:nvPr>
        </p:nvSpPr>
        <p:spPr/>
        <p:txBody>
          <a:bodyPr/>
          <a:lstStyle>
            <a:lvl1pPr>
              <a:defRPr/>
            </a:lvl1pPr>
          </a:lstStyle>
          <a:p>
            <a:pPr>
              <a:defRPr/>
            </a:pPr>
            <a:endParaRPr lang="ar-QA"/>
          </a:p>
        </p:txBody>
      </p:sp>
      <p:sp>
        <p:nvSpPr>
          <p:cNvPr id="6" name="Slide Number Placeholder 5"/>
          <p:cNvSpPr>
            <a:spLocks noGrp="1"/>
          </p:cNvSpPr>
          <p:nvPr>
            <p:ph type="sldNum" sz="quarter" idx="12"/>
          </p:nvPr>
        </p:nvSpPr>
        <p:spPr/>
        <p:txBody>
          <a:bodyPr/>
          <a:lstStyle>
            <a:lvl1pPr>
              <a:defRPr/>
            </a:lvl1pPr>
          </a:lstStyle>
          <a:p>
            <a:fld id="{D0E86999-C158-40E6-8732-6336F2C97503}" type="slidenum">
              <a:rPr lang="ar-QA" altLang="en-US"/>
              <a:pPr/>
              <a:t>‹#›</a:t>
            </a:fld>
            <a:endParaRPr lang="ar-QA" altLang="en-US"/>
          </a:p>
        </p:txBody>
      </p:sp>
    </p:spTree>
    <p:extLst>
      <p:ext uri="{BB962C8B-B14F-4D97-AF65-F5344CB8AC3E}">
        <p14:creationId xmlns:p14="http://schemas.microsoft.com/office/powerpoint/2010/main" val="1195074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ar-QA"/>
            </a:p>
          </p:txBody>
        </p:sp>
        <p:sp>
          <p:nvSpPr>
            <p:cNvPr id="7" name="Freeform 18"/>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ar-QA"/>
            </a:p>
          </p:txBody>
        </p:sp>
        <p:sp>
          <p:nvSpPr>
            <p:cNvPr id="8" name="Freeform 22"/>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ar-QA"/>
            </a:p>
          </p:txBody>
        </p:sp>
        <p:sp>
          <p:nvSpPr>
            <p:cNvPr id="9" name="Freeform 26"/>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ar-QA"/>
            </a:p>
          </p:txBody>
        </p:sp>
        <p:sp useBgFill="1">
          <p:nvSpPr>
            <p:cNvPr id="10" name="Freeform 25"/>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ar-QA"/>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6B9A0FC4-F5DD-42AD-96C8-C82189B84B79}" type="datetimeFigureOut">
              <a:rPr lang="ar-QA"/>
              <a:pPr>
                <a:defRPr/>
              </a:pPr>
              <a:t>09/07/1435</a:t>
            </a:fld>
            <a:endParaRPr lang="ar-QA"/>
          </a:p>
        </p:txBody>
      </p:sp>
      <p:sp>
        <p:nvSpPr>
          <p:cNvPr id="12" name="Footer Placeholder 4"/>
          <p:cNvSpPr>
            <a:spLocks noGrp="1"/>
          </p:cNvSpPr>
          <p:nvPr>
            <p:ph type="ftr" sz="quarter" idx="11"/>
          </p:nvPr>
        </p:nvSpPr>
        <p:spPr/>
        <p:txBody>
          <a:bodyPr/>
          <a:lstStyle>
            <a:lvl1pPr>
              <a:defRPr/>
            </a:lvl1pPr>
          </a:lstStyle>
          <a:p>
            <a:pPr>
              <a:defRPr/>
            </a:pPr>
            <a:endParaRPr lang="ar-QA"/>
          </a:p>
        </p:txBody>
      </p:sp>
      <p:sp>
        <p:nvSpPr>
          <p:cNvPr id="13" name="Slide Number Placeholder 5"/>
          <p:cNvSpPr>
            <a:spLocks noGrp="1"/>
          </p:cNvSpPr>
          <p:nvPr>
            <p:ph type="sldNum" sz="quarter" idx="12"/>
          </p:nvPr>
        </p:nvSpPr>
        <p:spPr/>
        <p:txBody>
          <a:bodyPr/>
          <a:lstStyle>
            <a:lvl1pPr>
              <a:defRPr/>
            </a:lvl1pPr>
          </a:lstStyle>
          <a:p>
            <a:fld id="{A4FC3191-1B2B-4D9B-AE9E-9A9247D49694}" type="slidenum">
              <a:rPr lang="ar-QA" altLang="en-US"/>
              <a:pPr/>
              <a:t>‹#›</a:t>
            </a:fld>
            <a:endParaRPr lang="ar-QA" altLang="en-US"/>
          </a:p>
        </p:txBody>
      </p:sp>
    </p:spTree>
    <p:extLst>
      <p:ext uri="{BB962C8B-B14F-4D97-AF65-F5344CB8AC3E}">
        <p14:creationId xmlns:p14="http://schemas.microsoft.com/office/powerpoint/2010/main" val="2538055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274638"/>
            <a:ext cx="8229600" cy="58515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QA"/>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67FAFF39-5C22-47D3-9BB4-39EFD0E60FD9}" type="slidenum">
              <a:rPr lang="ar-SA" altLang="en-US"/>
              <a:pPr/>
              <a:t>‹#›</a:t>
            </a:fld>
            <a:endParaRPr lang="en-US" altLang="en-US"/>
          </a:p>
        </p:txBody>
      </p:sp>
    </p:spTree>
    <p:extLst>
      <p:ext uri="{BB962C8B-B14F-4D97-AF65-F5344CB8AC3E}">
        <p14:creationId xmlns:p14="http://schemas.microsoft.com/office/powerpoint/2010/main" val="656226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5321AA79-9A12-49FA-A9D2-657E0326D6E4}" type="datetimeFigureOut">
              <a:rPr lang="ar-QA"/>
              <a:pPr>
                <a:defRPr/>
              </a:pPr>
              <a:t>09/07/1435</a:t>
            </a:fld>
            <a:endParaRPr lang="ar-QA"/>
          </a:p>
        </p:txBody>
      </p:sp>
      <p:sp>
        <p:nvSpPr>
          <p:cNvPr id="5" name="Footer Placeholder 4"/>
          <p:cNvSpPr>
            <a:spLocks noGrp="1"/>
          </p:cNvSpPr>
          <p:nvPr>
            <p:ph type="ftr" sz="quarter" idx="11"/>
          </p:nvPr>
        </p:nvSpPr>
        <p:spPr/>
        <p:txBody>
          <a:bodyPr/>
          <a:lstStyle>
            <a:lvl1pPr>
              <a:defRPr/>
            </a:lvl1pPr>
          </a:lstStyle>
          <a:p>
            <a:pPr>
              <a:defRPr/>
            </a:pPr>
            <a:endParaRPr lang="ar-QA"/>
          </a:p>
        </p:txBody>
      </p:sp>
      <p:sp>
        <p:nvSpPr>
          <p:cNvPr id="6" name="Slide Number Placeholder 5"/>
          <p:cNvSpPr>
            <a:spLocks noGrp="1"/>
          </p:cNvSpPr>
          <p:nvPr>
            <p:ph type="sldNum" sz="quarter" idx="12"/>
          </p:nvPr>
        </p:nvSpPr>
        <p:spPr/>
        <p:txBody>
          <a:bodyPr/>
          <a:lstStyle>
            <a:lvl1pPr>
              <a:defRPr/>
            </a:lvl1pPr>
          </a:lstStyle>
          <a:p>
            <a:fld id="{E88C0DBA-0D69-42E3-ADF2-DBC3B5DDF446}" type="slidenum">
              <a:rPr lang="ar-QA" altLang="en-US"/>
              <a:pPr/>
              <a:t>‹#›</a:t>
            </a:fld>
            <a:endParaRPr lang="ar-QA" altLang="en-US"/>
          </a:p>
        </p:txBody>
      </p:sp>
    </p:spTree>
    <p:extLst>
      <p:ext uri="{BB962C8B-B14F-4D97-AF65-F5344CB8AC3E}">
        <p14:creationId xmlns:p14="http://schemas.microsoft.com/office/powerpoint/2010/main" val="4293882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ar-QA"/>
          </a:p>
        </p:txBody>
      </p:sp>
      <p:sp>
        <p:nvSpPr>
          <p:cNvPr id="6" name="Freeform 18"/>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ar-QA"/>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ar-QA"/>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ar-QA"/>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ar-QA"/>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1202314E-17C6-4EF7-8CE8-F21376C0A043}" type="datetimeFigureOut">
              <a:rPr lang="ar-QA"/>
              <a:pPr>
                <a:defRPr/>
              </a:pPr>
              <a:t>09/07/1435</a:t>
            </a:fld>
            <a:endParaRPr lang="ar-QA"/>
          </a:p>
        </p:txBody>
      </p:sp>
      <p:sp>
        <p:nvSpPr>
          <p:cNvPr id="11" name="Footer Placeholder 4"/>
          <p:cNvSpPr>
            <a:spLocks noGrp="1"/>
          </p:cNvSpPr>
          <p:nvPr>
            <p:ph type="ftr" sz="quarter" idx="11"/>
          </p:nvPr>
        </p:nvSpPr>
        <p:spPr/>
        <p:txBody>
          <a:bodyPr/>
          <a:lstStyle>
            <a:lvl1pPr>
              <a:defRPr/>
            </a:lvl1pPr>
          </a:lstStyle>
          <a:p>
            <a:pPr>
              <a:defRPr/>
            </a:pPr>
            <a:endParaRPr lang="ar-QA"/>
          </a:p>
        </p:txBody>
      </p:sp>
      <p:sp>
        <p:nvSpPr>
          <p:cNvPr id="12" name="Slide Number Placeholder 5"/>
          <p:cNvSpPr>
            <a:spLocks noGrp="1"/>
          </p:cNvSpPr>
          <p:nvPr>
            <p:ph type="sldNum" sz="quarter" idx="12"/>
          </p:nvPr>
        </p:nvSpPr>
        <p:spPr/>
        <p:txBody>
          <a:bodyPr/>
          <a:lstStyle>
            <a:lvl1pPr>
              <a:defRPr/>
            </a:lvl1pPr>
          </a:lstStyle>
          <a:p>
            <a:fld id="{0155E4BD-9FDB-4856-A836-DA5B0C4CE205}" type="slidenum">
              <a:rPr lang="ar-QA" altLang="en-US"/>
              <a:pPr/>
              <a:t>‹#›</a:t>
            </a:fld>
            <a:endParaRPr lang="ar-QA" altLang="en-US"/>
          </a:p>
        </p:txBody>
      </p:sp>
    </p:spTree>
    <p:extLst>
      <p:ext uri="{BB962C8B-B14F-4D97-AF65-F5344CB8AC3E}">
        <p14:creationId xmlns:p14="http://schemas.microsoft.com/office/powerpoint/2010/main" val="922238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9175B209-B02F-4286-A4F6-CB760ED94FFF}" type="datetimeFigureOut">
              <a:rPr lang="ar-QA"/>
              <a:pPr>
                <a:defRPr/>
              </a:pPr>
              <a:t>09/07/1435</a:t>
            </a:fld>
            <a:endParaRPr lang="ar-QA"/>
          </a:p>
        </p:txBody>
      </p:sp>
      <p:sp>
        <p:nvSpPr>
          <p:cNvPr id="6" name="Footer Placeholder 4"/>
          <p:cNvSpPr>
            <a:spLocks noGrp="1"/>
          </p:cNvSpPr>
          <p:nvPr>
            <p:ph type="ftr" sz="quarter" idx="16"/>
          </p:nvPr>
        </p:nvSpPr>
        <p:spPr/>
        <p:txBody>
          <a:bodyPr/>
          <a:lstStyle>
            <a:lvl1pPr>
              <a:defRPr/>
            </a:lvl1pPr>
          </a:lstStyle>
          <a:p>
            <a:pPr>
              <a:defRPr/>
            </a:pPr>
            <a:endParaRPr lang="ar-QA"/>
          </a:p>
        </p:txBody>
      </p:sp>
      <p:sp>
        <p:nvSpPr>
          <p:cNvPr id="7" name="Slide Number Placeholder 5"/>
          <p:cNvSpPr>
            <a:spLocks noGrp="1"/>
          </p:cNvSpPr>
          <p:nvPr>
            <p:ph type="sldNum" sz="quarter" idx="17"/>
          </p:nvPr>
        </p:nvSpPr>
        <p:spPr/>
        <p:txBody>
          <a:bodyPr/>
          <a:lstStyle>
            <a:lvl1pPr>
              <a:defRPr/>
            </a:lvl1pPr>
          </a:lstStyle>
          <a:p>
            <a:fld id="{559D57E9-9E2C-421C-B012-65F77C6EE31B}" type="slidenum">
              <a:rPr lang="ar-QA" altLang="en-US"/>
              <a:pPr/>
              <a:t>‹#›</a:t>
            </a:fld>
            <a:endParaRPr lang="ar-QA" altLang="en-US"/>
          </a:p>
        </p:txBody>
      </p:sp>
    </p:spTree>
    <p:extLst>
      <p:ext uri="{BB962C8B-B14F-4D97-AF65-F5344CB8AC3E}">
        <p14:creationId xmlns:p14="http://schemas.microsoft.com/office/powerpoint/2010/main" val="3227297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88E828F-D03D-433A-80E4-A901734353AF}" type="datetimeFigureOut">
              <a:rPr lang="ar-QA"/>
              <a:pPr>
                <a:defRPr/>
              </a:pPr>
              <a:t>09/07/1435</a:t>
            </a:fld>
            <a:endParaRPr lang="ar-QA"/>
          </a:p>
        </p:txBody>
      </p:sp>
      <p:sp>
        <p:nvSpPr>
          <p:cNvPr id="8" name="Footer Placeholder 4"/>
          <p:cNvSpPr>
            <a:spLocks noGrp="1"/>
          </p:cNvSpPr>
          <p:nvPr>
            <p:ph type="ftr" sz="quarter" idx="11"/>
          </p:nvPr>
        </p:nvSpPr>
        <p:spPr/>
        <p:txBody>
          <a:bodyPr/>
          <a:lstStyle>
            <a:lvl1pPr>
              <a:defRPr/>
            </a:lvl1pPr>
          </a:lstStyle>
          <a:p>
            <a:pPr>
              <a:defRPr/>
            </a:pPr>
            <a:endParaRPr lang="ar-QA"/>
          </a:p>
        </p:txBody>
      </p:sp>
      <p:sp>
        <p:nvSpPr>
          <p:cNvPr id="9" name="Slide Number Placeholder 5"/>
          <p:cNvSpPr>
            <a:spLocks noGrp="1"/>
          </p:cNvSpPr>
          <p:nvPr>
            <p:ph type="sldNum" sz="quarter" idx="12"/>
          </p:nvPr>
        </p:nvSpPr>
        <p:spPr/>
        <p:txBody>
          <a:bodyPr/>
          <a:lstStyle>
            <a:lvl1pPr>
              <a:defRPr/>
            </a:lvl1pPr>
          </a:lstStyle>
          <a:p>
            <a:fld id="{EA70C08A-AC3F-4A46-9228-802ADCAAB962}" type="slidenum">
              <a:rPr lang="ar-QA" altLang="en-US"/>
              <a:pPr/>
              <a:t>‹#›</a:t>
            </a:fld>
            <a:endParaRPr lang="ar-QA" altLang="en-US"/>
          </a:p>
        </p:txBody>
      </p:sp>
    </p:spTree>
    <p:extLst>
      <p:ext uri="{BB962C8B-B14F-4D97-AF65-F5344CB8AC3E}">
        <p14:creationId xmlns:p14="http://schemas.microsoft.com/office/powerpoint/2010/main" val="3961533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3DB0537-D0D7-4359-BFAD-379B8B2D018C}" type="datetimeFigureOut">
              <a:rPr lang="ar-QA"/>
              <a:pPr>
                <a:defRPr/>
              </a:pPr>
              <a:t>09/07/1435</a:t>
            </a:fld>
            <a:endParaRPr lang="ar-QA"/>
          </a:p>
        </p:txBody>
      </p:sp>
      <p:sp>
        <p:nvSpPr>
          <p:cNvPr id="4" name="Footer Placeholder 4"/>
          <p:cNvSpPr>
            <a:spLocks noGrp="1"/>
          </p:cNvSpPr>
          <p:nvPr>
            <p:ph type="ftr" sz="quarter" idx="11"/>
          </p:nvPr>
        </p:nvSpPr>
        <p:spPr/>
        <p:txBody>
          <a:bodyPr/>
          <a:lstStyle>
            <a:lvl1pPr>
              <a:defRPr/>
            </a:lvl1pPr>
          </a:lstStyle>
          <a:p>
            <a:pPr>
              <a:defRPr/>
            </a:pPr>
            <a:endParaRPr lang="ar-QA"/>
          </a:p>
        </p:txBody>
      </p:sp>
      <p:sp>
        <p:nvSpPr>
          <p:cNvPr id="5" name="Slide Number Placeholder 5"/>
          <p:cNvSpPr>
            <a:spLocks noGrp="1"/>
          </p:cNvSpPr>
          <p:nvPr>
            <p:ph type="sldNum" sz="quarter" idx="12"/>
          </p:nvPr>
        </p:nvSpPr>
        <p:spPr/>
        <p:txBody>
          <a:bodyPr/>
          <a:lstStyle>
            <a:lvl1pPr>
              <a:defRPr/>
            </a:lvl1pPr>
          </a:lstStyle>
          <a:p>
            <a:fld id="{E4F6F8BA-A077-4D1E-8526-1AD5D84BC478}" type="slidenum">
              <a:rPr lang="ar-QA" altLang="en-US"/>
              <a:pPr/>
              <a:t>‹#›</a:t>
            </a:fld>
            <a:endParaRPr lang="ar-QA" altLang="en-US"/>
          </a:p>
        </p:txBody>
      </p:sp>
    </p:spTree>
    <p:extLst>
      <p:ext uri="{BB962C8B-B14F-4D97-AF65-F5344CB8AC3E}">
        <p14:creationId xmlns:p14="http://schemas.microsoft.com/office/powerpoint/2010/main" val="3730966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1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ar-QA"/>
            </a:p>
          </p:txBody>
        </p:sp>
        <p:sp>
          <p:nvSpPr>
            <p:cNvPr id="5" name="Freeform 18"/>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ar-QA"/>
            </a:p>
          </p:txBody>
        </p:sp>
        <p:sp>
          <p:nvSpPr>
            <p:cNvPr id="6" name="Freeform 22"/>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ar-QA"/>
            </a:p>
          </p:txBody>
        </p:sp>
        <p:sp>
          <p:nvSpPr>
            <p:cNvPr id="7" name="Freeform 26"/>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ar-QA"/>
            </a:p>
          </p:txBody>
        </p:sp>
        <p:sp useBgFill="1">
          <p:nvSpPr>
            <p:cNvPr id="8" name="Freeform 25"/>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ar-QA"/>
            </a:p>
          </p:txBody>
        </p:sp>
      </p:grpSp>
      <p:sp>
        <p:nvSpPr>
          <p:cNvPr id="9" name="Date Placeholder 1"/>
          <p:cNvSpPr>
            <a:spLocks noGrp="1"/>
          </p:cNvSpPr>
          <p:nvPr>
            <p:ph type="dt" sz="half" idx="10"/>
          </p:nvPr>
        </p:nvSpPr>
        <p:spPr/>
        <p:txBody>
          <a:bodyPr/>
          <a:lstStyle>
            <a:lvl1pPr>
              <a:defRPr/>
            </a:lvl1pPr>
          </a:lstStyle>
          <a:p>
            <a:pPr>
              <a:defRPr/>
            </a:pPr>
            <a:fld id="{8F8DF925-D76F-430B-B7EB-A1B7E9B43383}" type="datetimeFigureOut">
              <a:rPr lang="ar-QA"/>
              <a:pPr>
                <a:defRPr/>
              </a:pPr>
              <a:t>09/07/1435</a:t>
            </a:fld>
            <a:endParaRPr lang="ar-QA"/>
          </a:p>
        </p:txBody>
      </p:sp>
      <p:sp>
        <p:nvSpPr>
          <p:cNvPr id="10" name="Footer Placeholder 2"/>
          <p:cNvSpPr>
            <a:spLocks noGrp="1"/>
          </p:cNvSpPr>
          <p:nvPr>
            <p:ph type="ftr" sz="quarter" idx="11"/>
          </p:nvPr>
        </p:nvSpPr>
        <p:spPr/>
        <p:txBody>
          <a:bodyPr/>
          <a:lstStyle>
            <a:lvl1pPr>
              <a:defRPr/>
            </a:lvl1pPr>
          </a:lstStyle>
          <a:p>
            <a:pPr>
              <a:defRPr/>
            </a:pPr>
            <a:endParaRPr lang="ar-QA"/>
          </a:p>
        </p:txBody>
      </p:sp>
      <p:sp>
        <p:nvSpPr>
          <p:cNvPr id="11" name="Slide Number Placeholder 3"/>
          <p:cNvSpPr>
            <a:spLocks noGrp="1"/>
          </p:cNvSpPr>
          <p:nvPr>
            <p:ph type="sldNum" sz="quarter" idx="12"/>
          </p:nvPr>
        </p:nvSpPr>
        <p:spPr/>
        <p:txBody>
          <a:bodyPr/>
          <a:lstStyle>
            <a:lvl1pPr>
              <a:defRPr/>
            </a:lvl1pPr>
          </a:lstStyle>
          <a:p>
            <a:fld id="{58EE5A8A-D427-496E-9827-97FD829FA555}" type="slidenum">
              <a:rPr lang="ar-QA" altLang="en-US"/>
              <a:pPr/>
              <a:t>‹#›</a:t>
            </a:fld>
            <a:endParaRPr lang="ar-QA" altLang="en-US"/>
          </a:p>
        </p:txBody>
      </p:sp>
    </p:spTree>
    <p:extLst>
      <p:ext uri="{BB962C8B-B14F-4D97-AF65-F5344CB8AC3E}">
        <p14:creationId xmlns:p14="http://schemas.microsoft.com/office/powerpoint/2010/main" val="265985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ar-QA"/>
            </a:p>
          </p:txBody>
        </p:sp>
        <p:sp>
          <p:nvSpPr>
            <p:cNvPr id="8" name="Freeform 18"/>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ar-QA"/>
            </a:p>
          </p:txBody>
        </p:sp>
        <p:sp>
          <p:nvSpPr>
            <p:cNvPr id="9" name="Freeform 22"/>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ar-QA"/>
            </a:p>
          </p:txBody>
        </p:sp>
        <p:sp>
          <p:nvSpPr>
            <p:cNvPr id="10" name="Freeform 26"/>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ar-QA"/>
            </a:p>
          </p:txBody>
        </p:sp>
        <p:sp useBgFill="1">
          <p:nvSpPr>
            <p:cNvPr id="11" name="Freeform 25"/>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ar-QA"/>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5D7DC0B1-025B-4752-A3EB-7F486412196B}" type="datetimeFigureOut">
              <a:rPr lang="ar-QA"/>
              <a:pPr>
                <a:defRPr/>
              </a:pPr>
              <a:t>09/07/1435</a:t>
            </a:fld>
            <a:endParaRPr lang="ar-QA"/>
          </a:p>
        </p:txBody>
      </p:sp>
      <p:sp>
        <p:nvSpPr>
          <p:cNvPr id="13" name="Footer Placeholder 5"/>
          <p:cNvSpPr>
            <a:spLocks noGrp="1"/>
          </p:cNvSpPr>
          <p:nvPr>
            <p:ph type="ftr" sz="quarter" idx="11"/>
          </p:nvPr>
        </p:nvSpPr>
        <p:spPr/>
        <p:txBody>
          <a:bodyPr/>
          <a:lstStyle>
            <a:lvl1pPr>
              <a:defRPr/>
            </a:lvl1pPr>
          </a:lstStyle>
          <a:p>
            <a:pPr>
              <a:defRPr/>
            </a:pPr>
            <a:endParaRPr lang="ar-QA"/>
          </a:p>
        </p:txBody>
      </p:sp>
      <p:sp>
        <p:nvSpPr>
          <p:cNvPr id="14" name="Slide Number Placeholder 6"/>
          <p:cNvSpPr>
            <a:spLocks noGrp="1"/>
          </p:cNvSpPr>
          <p:nvPr>
            <p:ph type="sldNum" sz="quarter" idx="12"/>
          </p:nvPr>
        </p:nvSpPr>
        <p:spPr/>
        <p:txBody>
          <a:bodyPr/>
          <a:lstStyle>
            <a:lvl1pPr>
              <a:defRPr/>
            </a:lvl1pPr>
          </a:lstStyle>
          <a:p>
            <a:fld id="{2405F62B-7F6B-4B1C-A5CB-CAF50C602FC9}" type="slidenum">
              <a:rPr lang="ar-QA" altLang="en-US"/>
              <a:pPr/>
              <a:t>‹#›</a:t>
            </a:fld>
            <a:endParaRPr lang="ar-QA" altLang="en-US"/>
          </a:p>
        </p:txBody>
      </p:sp>
    </p:spTree>
    <p:extLst>
      <p:ext uri="{BB962C8B-B14F-4D97-AF65-F5344CB8AC3E}">
        <p14:creationId xmlns:p14="http://schemas.microsoft.com/office/powerpoint/2010/main" val="3237517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5"/>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ar-QA"/>
            </a:p>
          </p:txBody>
        </p:sp>
        <p:sp>
          <p:nvSpPr>
            <p:cNvPr id="8" name="Freeform 18"/>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ar-QA"/>
            </a:p>
          </p:txBody>
        </p:sp>
        <p:sp>
          <p:nvSpPr>
            <p:cNvPr id="9" name="Freeform 22"/>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ar-QA"/>
            </a:p>
          </p:txBody>
        </p:sp>
        <p:sp>
          <p:nvSpPr>
            <p:cNvPr id="10" name="Freeform 26"/>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ar-QA"/>
            </a:p>
          </p:txBody>
        </p:sp>
        <p:sp useBgFill="1">
          <p:nvSpPr>
            <p:cNvPr id="11"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ar-QA"/>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DB27BD30-51E8-4739-BB4D-64A2704CB827}" type="datetimeFigureOut">
              <a:rPr lang="ar-QA"/>
              <a:pPr>
                <a:defRPr/>
              </a:pPr>
              <a:t>09/07/1435</a:t>
            </a:fld>
            <a:endParaRPr lang="ar-QA"/>
          </a:p>
        </p:txBody>
      </p:sp>
      <p:sp>
        <p:nvSpPr>
          <p:cNvPr id="13" name="Footer Placeholder 5"/>
          <p:cNvSpPr>
            <a:spLocks noGrp="1"/>
          </p:cNvSpPr>
          <p:nvPr>
            <p:ph type="ftr" sz="quarter" idx="11"/>
          </p:nvPr>
        </p:nvSpPr>
        <p:spPr/>
        <p:txBody>
          <a:bodyPr/>
          <a:lstStyle>
            <a:lvl1pPr>
              <a:defRPr/>
            </a:lvl1pPr>
          </a:lstStyle>
          <a:p>
            <a:pPr>
              <a:defRPr/>
            </a:pPr>
            <a:endParaRPr lang="ar-QA"/>
          </a:p>
        </p:txBody>
      </p:sp>
      <p:sp>
        <p:nvSpPr>
          <p:cNvPr id="14" name="Slide Number Placeholder 6"/>
          <p:cNvSpPr>
            <a:spLocks noGrp="1"/>
          </p:cNvSpPr>
          <p:nvPr>
            <p:ph type="sldNum" sz="quarter" idx="12"/>
          </p:nvPr>
        </p:nvSpPr>
        <p:spPr/>
        <p:txBody>
          <a:bodyPr/>
          <a:lstStyle>
            <a:lvl1pPr>
              <a:defRPr/>
            </a:lvl1pPr>
          </a:lstStyle>
          <a:p>
            <a:fld id="{C5728ECE-93B0-4122-84F4-0074F79DCE5A}" type="slidenum">
              <a:rPr lang="ar-QA" altLang="en-US"/>
              <a:pPr/>
              <a:t>‹#›</a:t>
            </a:fld>
            <a:endParaRPr lang="ar-QA" altLang="en-US"/>
          </a:p>
        </p:txBody>
      </p:sp>
    </p:spTree>
    <p:extLst>
      <p:ext uri="{BB962C8B-B14F-4D97-AF65-F5344CB8AC3E}">
        <p14:creationId xmlns:p14="http://schemas.microsoft.com/office/powerpoint/2010/main" val="1920254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ar-QA"/>
            </a:p>
          </p:txBody>
        </p:sp>
        <p:sp>
          <p:nvSpPr>
            <p:cNvPr id="1034" name="Freeform 18"/>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ar-QA"/>
            </a:p>
          </p:txBody>
        </p:sp>
        <p:sp>
          <p:nvSpPr>
            <p:cNvPr id="1035" name="Freeform 22"/>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ar-QA"/>
            </a:p>
          </p:txBody>
        </p:sp>
        <p:sp>
          <p:nvSpPr>
            <p:cNvPr id="1036" name="Freeform 26"/>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ar-QA"/>
            </a:p>
          </p:txBody>
        </p:sp>
        <p:sp useBgFill="1">
          <p:nvSpPr>
            <p:cNvPr id="1037"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ar-QA"/>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cs typeface="+mn-cs"/>
              </a:defRPr>
            </a:lvl1pPr>
          </a:lstStyle>
          <a:p>
            <a:pPr>
              <a:defRPr/>
            </a:pPr>
            <a:fld id="{BABD69C0-2ECB-4EF9-930B-0341B5CC783E}" type="datetimeFigureOut">
              <a:rPr lang="ar-QA"/>
              <a:pPr>
                <a:defRPr/>
              </a:pPr>
              <a:t>09/07/1435</a:t>
            </a:fld>
            <a:endParaRPr lang="ar-QA"/>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ar-QA"/>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04EEDDCC-190A-464E-BC5E-C5ABD7A4D683}" type="slidenum">
              <a:rPr lang="ar-QA" altLang="en-US"/>
              <a:pPr/>
              <a:t>‹#›</a:t>
            </a:fld>
            <a:endParaRPr lang="ar-QA" altLang="en-US"/>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876" r:id="rId1"/>
    <p:sldLayoutId id="2147483871" r:id="rId2"/>
    <p:sldLayoutId id="2147483877" r:id="rId3"/>
    <p:sldLayoutId id="2147483872" r:id="rId4"/>
    <p:sldLayoutId id="2147483873" r:id="rId5"/>
    <p:sldLayoutId id="2147483874" r:id="rId6"/>
    <p:sldLayoutId id="2147483878" r:id="rId7"/>
    <p:sldLayoutId id="2147483879" r:id="rId8"/>
    <p:sldLayoutId id="2147483880" r:id="rId9"/>
    <p:sldLayoutId id="2147483875" r:id="rId10"/>
    <p:sldLayoutId id="2147483881" r:id="rId11"/>
    <p:sldLayoutId id="2147483882" r:id="rId12"/>
  </p:sldLayoutIdLst>
  <p:txStyles>
    <p:titleStyle>
      <a:lvl1pPr algn="ctr" rtl="1" eaLnBrk="0" fontAlgn="base" hangingPunct="0">
        <a:spcBef>
          <a:spcPct val="0"/>
        </a:spcBef>
        <a:spcAft>
          <a:spcPct val="0"/>
        </a:spcAft>
        <a:defRPr sz="4400" kern="1200">
          <a:solidFill>
            <a:srgbClr val="FFFFFF"/>
          </a:solidFill>
          <a:latin typeface="+mj-lt"/>
          <a:ea typeface="+mj-ea"/>
          <a:cs typeface="+mj-cs"/>
        </a:defRPr>
      </a:lvl1pPr>
      <a:lvl2pPr algn="ctr" rtl="1" eaLnBrk="0" fontAlgn="base" hangingPunct="0">
        <a:spcBef>
          <a:spcPct val="0"/>
        </a:spcBef>
        <a:spcAft>
          <a:spcPct val="0"/>
        </a:spcAft>
        <a:defRPr sz="4400">
          <a:solidFill>
            <a:srgbClr val="FFFFFF"/>
          </a:solidFill>
          <a:latin typeface="Candara" pitchFamily="34" charset="0"/>
          <a:cs typeface="Arial" pitchFamily="34" charset="0"/>
        </a:defRPr>
      </a:lvl2pPr>
      <a:lvl3pPr algn="ctr" rtl="1" eaLnBrk="0" fontAlgn="base" hangingPunct="0">
        <a:spcBef>
          <a:spcPct val="0"/>
        </a:spcBef>
        <a:spcAft>
          <a:spcPct val="0"/>
        </a:spcAft>
        <a:defRPr sz="4400">
          <a:solidFill>
            <a:srgbClr val="FFFFFF"/>
          </a:solidFill>
          <a:latin typeface="Candara" pitchFamily="34" charset="0"/>
          <a:cs typeface="Arial" pitchFamily="34" charset="0"/>
        </a:defRPr>
      </a:lvl3pPr>
      <a:lvl4pPr algn="ctr" rtl="1" eaLnBrk="0" fontAlgn="base" hangingPunct="0">
        <a:spcBef>
          <a:spcPct val="0"/>
        </a:spcBef>
        <a:spcAft>
          <a:spcPct val="0"/>
        </a:spcAft>
        <a:defRPr sz="4400">
          <a:solidFill>
            <a:srgbClr val="FFFFFF"/>
          </a:solidFill>
          <a:latin typeface="Candara" pitchFamily="34" charset="0"/>
          <a:cs typeface="Arial" pitchFamily="34" charset="0"/>
        </a:defRPr>
      </a:lvl4pPr>
      <a:lvl5pPr algn="ctr" rtl="1" eaLnBrk="0" fontAlgn="base" hangingPunct="0">
        <a:spcBef>
          <a:spcPct val="0"/>
        </a:spcBef>
        <a:spcAft>
          <a:spcPct val="0"/>
        </a:spcAft>
        <a:defRPr sz="4400">
          <a:solidFill>
            <a:srgbClr val="FFFFFF"/>
          </a:solidFill>
          <a:latin typeface="Candara" pitchFamily="34" charset="0"/>
          <a:cs typeface="Arial" pitchFamily="34"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3050" indent="-273050" algn="r" rtl="1"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r" rtl="1"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r" rtl="1"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r" rtl="1" eaLnBrk="0" fontAlgn="base" hangingPunct="0">
        <a:spcBef>
          <a:spcPct val="20000"/>
        </a:spcBef>
        <a:spcAft>
          <a:spcPct val="0"/>
        </a:spcAft>
        <a:buClr>
          <a:schemeClr val="accent1"/>
        </a:buClr>
        <a:buSzPct val="100000"/>
        <a:buFont typeface="Symbol" panose="05050102010706020507" pitchFamily="18" charset="2"/>
        <a:buChar char=""/>
        <a:defRPr kern="1200">
          <a:solidFill>
            <a:schemeClr val="tx2"/>
          </a:solidFill>
          <a:latin typeface="+mn-lt"/>
          <a:ea typeface="+mn-ea"/>
          <a:cs typeface="+mn-cs"/>
        </a:defRPr>
      </a:lvl4pPr>
      <a:lvl5pPr marL="1462088" indent="-228600" algn="r" rtl="1"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r-ama.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Content Placeholder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1588"/>
            <a:ext cx="9151938"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971550" y="1274763"/>
            <a:ext cx="7272338"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ctr" eaLnBrk="1" hangingPunct="1"/>
            <a:r>
              <a:rPr lang="ar-QA" altLang="en-US" sz="4000" b="1"/>
              <a:t>ورشة عمل </a:t>
            </a:r>
          </a:p>
          <a:p>
            <a:pPr algn="ctr" eaLnBrk="1" hangingPunct="1"/>
            <a:r>
              <a:rPr lang="ar-QA" altLang="en-US" sz="4000" b="1"/>
              <a:t>إعداد التخطيط الاستراتيجي</a:t>
            </a:r>
          </a:p>
          <a:p>
            <a:pPr algn="ctr" eaLnBrk="1" hangingPunct="1"/>
            <a:r>
              <a:rPr lang="en-US" altLang="en-US" sz="4000" b="1"/>
              <a:t> </a:t>
            </a:r>
            <a:endParaRPr lang="ar-QA" altLang="en-US" sz="4000" b="1"/>
          </a:p>
        </p:txBody>
      </p:sp>
      <p:sp>
        <p:nvSpPr>
          <p:cNvPr id="6" name="TextBox 5"/>
          <p:cNvSpPr txBox="1">
            <a:spLocks noChangeArrowheads="1"/>
          </p:cNvSpPr>
          <p:nvPr/>
        </p:nvSpPr>
        <p:spPr bwMode="auto">
          <a:xfrm>
            <a:off x="468313" y="3371850"/>
            <a:ext cx="792003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ctr" eaLnBrk="1" hangingPunct="1"/>
            <a:r>
              <a:rPr lang="ar-QA" altLang="en-US" sz="3200" b="1" dirty="0"/>
              <a:t>دكتور </a:t>
            </a:r>
          </a:p>
          <a:p>
            <a:pPr algn="ctr" eaLnBrk="1" hangingPunct="1"/>
            <a:r>
              <a:rPr lang="ar-QA" altLang="en-US" sz="3200" b="1" dirty="0"/>
              <a:t>عبدالرحيم محمد </a:t>
            </a:r>
          </a:p>
          <a:p>
            <a:pPr algn="ctr" eaLnBrk="1" hangingPunct="1"/>
            <a:r>
              <a:rPr lang="ar-QA" altLang="en-US" sz="3200" b="1" dirty="0"/>
              <a:t>استشاري التخطيط الاستراتيجي وقياس الأداء المؤسسي </a:t>
            </a:r>
          </a:p>
        </p:txBody>
      </p:sp>
      <p:sp>
        <p:nvSpPr>
          <p:cNvPr id="7" name="TextBox 6"/>
          <p:cNvSpPr txBox="1">
            <a:spLocks noChangeArrowheads="1"/>
          </p:cNvSpPr>
          <p:nvPr/>
        </p:nvSpPr>
        <p:spPr bwMode="auto">
          <a:xfrm>
            <a:off x="1304925" y="5080000"/>
            <a:ext cx="613251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ctr" eaLnBrk="1" hangingPunct="1"/>
            <a:r>
              <a:rPr lang="en-US" altLang="en-US" sz="3200" b="1" dirty="0">
                <a:hlinkClick r:id="rId3"/>
              </a:rPr>
              <a:t>www.dr-ama.com</a:t>
            </a:r>
            <a:r>
              <a:rPr lang="en-US" altLang="en-US" sz="3200" b="1" dirty="0"/>
              <a:t> </a:t>
            </a:r>
            <a:endParaRPr lang="ar-QA"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par>
                          <p:cTn id="8" fill="hold" nodeType="afterGroup">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ircle(in)">
                                      <p:cBhvr>
                                        <p:cTn id="11" dur="2000"/>
                                        <p:tgtEl>
                                          <p:spTgt spid="6"/>
                                        </p:tgtEl>
                                      </p:cBhvr>
                                    </p:animEffect>
                                  </p:childTnLst>
                                </p:cTn>
                              </p:par>
                            </p:childTnLst>
                          </p:cTn>
                        </p:par>
                        <p:par>
                          <p:cTn id="12" fill="hold" nodeType="afterGroup">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circle(in)">
                                      <p:cBhvr>
                                        <p:cTn id="1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4" name="TextBox 3"/>
          <p:cNvSpPr txBox="1">
            <a:spLocks noChangeArrowheads="1"/>
          </p:cNvSpPr>
          <p:nvPr/>
        </p:nvSpPr>
        <p:spPr bwMode="auto">
          <a:xfrm>
            <a:off x="4716463" y="765175"/>
            <a:ext cx="3816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3200" b="1"/>
              <a:t>أمثلة للرؤية</a:t>
            </a:r>
          </a:p>
        </p:txBody>
      </p:sp>
      <p:sp>
        <p:nvSpPr>
          <p:cNvPr id="5" name="TextBox 4"/>
          <p:cNvSpPr txBox="1">
            <a:spLocks noChangeArrowheads="1"/>
          </p:cNvSpPr>
          <p:nvPr/>
        </p:nvSpPr>
        <p:spPr bwMode="auto">
          <a:xfrm>
            <a:off x="4860925" y="1700213"/>
            <a:ext cx="3743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800" b="1">
                <a:solidFill>
                  <a:srgbClr val="0000CC"/>
                </a:solidFill>
              </a:rPr>
              <a:t>دلتا إيرلينز</a:t>
            </a:r>
          </a:p>
        </p:txBody>
      </p:sp>
      <p:sp>
        <p:nvSpPr>
          <p:cNvPr id="6" name="TextBox 5"/>
          <p:cNvSpPr txBox="1">
            <a:spLocks noChangeArrowheads="1"/>
          </p:cNvSpPr>
          <p:nvPr/>
        </p:nvSpPr>
        <p:spPr bwMode="auto">
          <a:xfrm>
            <a:off x="323850" y="2347913"/>
            <a:ext cx="820896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800"/>
              <a:t>أن تكون دلتا الناقلة </a:t>
            </a:r>
            <a:r>
              <a:rPr lang="ar-QA" altLang="en-US" sz="2800" b="1">
                <a:solidFill>
                  <a:srgbClr val="FF0000"/>
                </a:solidFill>
              </a:rPr>
              <a:t>الجوية </a:t>
            </a:r>
            <a:r>
              <a:rPr lang="ar-QA" altLang="en-US" sz="2800"/>
              <a:t>ا</a:t>
            </a:r>
            <a:r>
              <a:rPr lang="ar-QA" altLang="en-US" sz="2800" b="1">
                <a:solidFill>
                  <a:srgbClr val="FF0000"/>
                </a:solidFill>
              </a:rPr>
              <a:t>لمختارة</a:t>
            </a:r>
            <a:r>
              <a:rPr lang="ar-QA" altLang="en-US" sz="2800"/>
              <a:t> على </a:t>
            </a:r>
            <a:r>
              <a:rPr lang="ar-QA" altLang="en-US" sz="2800" b="1">
                <a:solidFill>
                  <a:srgbClr val="FF0000"/>
                </a:solidFill>
              </a:rPr>
              <a:t>مستوى العالم</a:t>
            </a:r>
          </a:p>
          <a:p>
            <a:pPr eaLnBrk="1" hangingPunct="1"/>
            <a:r>
              <a:rPr lang="en-US" altLang="en-US" sz="2800"/>
              <a:t>As one of the world’s largest airlines</a:t>
            </a:r>
            <a:endParaRPr lang="ar-QA" altLang="en-US" sz="2800" b="1">
              <a:solidFill>
                <a:srgbClr val="FF0000"/>
              </a:solidFill>
            </a:endParaRPr>
          </a:p>
        </p:txBody>
      </p:sp>
      <p:sp>
        <p:nvSpPr>
          <p:cNvPr id="7" name="TextBox 6"/>
          <p:cNvSpPr txBox="1">
            <a:spLocks noChangeArrowheads="1"/>
          </p:cNvSpPr>
          <p:nvPr/>
        </p:nvSpPr>
        <p:spPr bwMode="auto">
          <a:xfrm>
            <a:off x="5868988" y="3284538"/>
            <a:ext cx="27352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800" b="1">
                <a:solidFill>
                  <a:srgbClr val="0000CC"/>
                </a:solidFill>
              </a:rPr>
              <a:t>ما كدونالذز</a:t>
            </a:r>
          </a:p>
        </p:txBody>
      </p:sp>
      <p:sp>
        <p:nvSpPr>
          <p:cNvPr id="8" name="TextBox 7"/>
          <p:cNvSpPr txBox="1">
            <a:spLocks noChangeArrowheads="1"/>
          </p:cNvSpPr>
          <p:nvPr/>
        </p:nvSpPr>
        <p:spPr bwMode="auto">
          <a:xfrm>
            <a:off x="2411413" y="3932238"/>
            <a:ext cx="5689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b="1"/>
              <a:t>السيطرة على سوق الوجبات السريعة على مستوى العالم</a:t>
            </a:r>
          </a:p>
        </p:txBody>
      </p:sp>
      <p:sp>
        <p:nvSpPr>
          <p:cNvPr id="9" name="TextBox 8"/>
          <p:cNvSpPr txBox="1">
            <a:spLocks noChangeArrowheads="1"/>
          </p:cNvSpPr>
          <p:nvPr/>
        </p:nvSpPr>
        <p:spPr bwMode="auto">
          <a:xfrm>
            <a:off x="5580063" y="4435475"/>
            <a:ext cx="30241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800" b="1">
                <a:solidFill>
                  <a:srgbClr val="0000CC"/>
                </a:solidFill>
              </a:rPr>
              <a:t>كيوتل </a:t>
            </a:r>
          </a:p>
        </p:txBody>
      </p:sp>
      <p:sp>
        <p:nvSpPr>
          <p:cNvPr id="10" name="TextBox 9"/>
          <p:cNvSpPr txBox="1">
            <a:spLocks noChangeArrowheads="1"/>
          </p:cNvSpPr>
          <p:nvPr/>
        </p:nvSpPr>
        <p:spPr bwMode="auto">
          <a:xfrm>
            <a:off x="900113" y="5011738"/>
            <a:ext cx="7200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b="1"/>
              <a:t>أن نكون من  بين أكبر عشرين شركة إتصالات حول العالم بحلول 2020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circle(in)">
                                      <p:cBhvr>
                                        <p:cTn id="20" dur="2000"/>
                                        <p:tgtEl>
                                          <p:spTgt spid="7"/>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ircle(in)">
                                      <p:cBhvr>
                                        <p:cTn id="23" dur="2000"/>
                                        <p:tgtEl>
                                          <p:spTgt spid="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circle(in)">
                                      <p:cBhvr>
                                        <p:cTn id="28" dur="2000"/>
                                        <p:tgtEl>
                                          <p:spTgt spid="9"/>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circle(in)">
                                      <p:cBhvr>
                                        <p:cTn id="3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22531" name="TextBox 3"/>
          <p:cNvSpPr txBox="1">
            <a:spLocks noChangeArrowheads="1"/>
          </p:cNvSpPr>
          <p:nvPr/>
        </p:nvSpPr>
        <p:spPr bwMode="auto">
          <a:xfrm>
            <a:off x="1747838" y="2852738"/>
            <a:ext cx="56880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ctr" eaLnBrk="1" hangingPunct="1"/>
            <a:r>
              <a:rPr lang="ar-QA" altLang="en-US" sz="3200" b="1"/>
              <a:t>تطبيق عملي على صياغة الرؤية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102403" name="Text Box 3"/>
          <p:cNvSpPr txBox="1">
            <a:spLocks noChangeArrowheads="1"/>
          </p:cNvSpPr>
          <p:nvPr/>
        </p:nvSpPr>
        <p:spPr bwMode="auto">
          <a:xfrm>
            <a:off x="2944813" y="342900"/>
            <a:ext cx="5976937" cy="565150"/>
          </a:xfrm>
          <a:prstGeom prst="rect">
            <a:avLst/>
          </a:prstGeom>
          <a:gradFill rotWithShape="1">
            <a:gsLst>
              <a:gs pos="0">
                <a:srgbClr val="2F7676"/>
              </a:gs>
              <a:gs pos="50000">
                <a:srgbClr val="66FFFF"/>
              </a:gs>
              <a:gs pos="100000">
                <a:srgbClr val="2F767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buFont typeface="Wingdings" panose="05000000000000000000" pitchFamily="2" charset="2"/>
              <a:buNone/>
            </a:pPr>
            <a:r>
              <a:rPr lang="ar-QA" altLang="en-US" sz="3100" b="1">
                <a:solidFill>
                  <a:srgbClr val="000000"/>
                </a:solidFill>
                <a:latin typeface="Verdana" panose="020B0604030504040204" pitchFamily="34" charset="0"/>
              </a:rPr>
              <a:t> </a:t>
            </a:r>
            <a:r>
              <a:rPr lang="ar-EG" altLang="en-US" sz="3100" b="1">
                <a:solidFill>
                  <a:srgbClr val="000000"/>
                </a:solidFill>
                <a:latin typeface="Verdana" panose="020B0604030504040204" pitchFamily="34" charset="0"/>
              </a:rPr>
              <a:t>ما المقصود برسالة المنظمة  </a:t>
            </a:r>
            <a:r>
              <a:rPr lang="en-US" altLang="en-US" sz="3100" b="1">
                <a:solidFill>
                  <a:srgbClr val="000000"/>
                </a:solidFill>
                <a:latin typeface="Verdana" panose="020B0604030504040204" pitchFamily="34" charset="0"/>
              </a:rPr>
              <a:t>Mission</a:t>
            </a:r>
            <a:r>
              <a:rPr lang="ar-EG" altLang="en-US" sz="3100" b="1">
                <a:solidFill>
                  <a:srgbClr val="000000"/>
                </a:solidFill>
                <a:latin typeface="Verdana" panose="020B0604030504040204" pitchFamily="34" charset="0"/>
              </a:rPr>
              <a:t> ؟</a:t>
            </a:r>
            <a:endParaRPr lang="en-US" altLang="en-US" sz="3100" b="1">
              <a:solidFill>
                <a:srgbClr val="000000"/>
              </a:solidFill>
              <a:latin typeface="Verdana" panose="020B0604030504040204" pitchFamily="34" charset="0"/>
            </a:endParaRPr>
          </a:p>
        </p:txBody>
      </p:sp>
      <p:sp>
        <p:nvSpPr>
          <p:cNvPr id="8" name="AutoShape 6"/>
          <p:cNvSpPr>
            <a:spLocks noChangeArrowheads="1"/>
          </p:cNvSpPr>
          <p:nvPr/>
        </p:nvSpPr>
        <p:spPr bwMode="auto">
          <a:xfrm>
            <a:off x="1619722" y="1601787"/>
            <a:ext cx="6552728" cy="936625"/>
          </a:xfrm>
          <a:prstGeom prst="roundRect">
            <a:avLst>
              <a:gd name="adj" fmla="val 16667"/>
            </a:avLst>
          </a:prstGeom>
          <a:solidFill>
            <a:srgbClr val="00B0F0"/>
          </a:solidFill>
          <a:ln w="28575" algn="ctr">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rtl="0">
              <a:defRPr/>
            </a:pPr>
            <a:r>
              <a:rPr lang="ar-QA" altLang="zh-CN" sz="3600" b="1" dirty="0">
                <a:cs typeface="华文楷体"/>
              </a:rPr>
              <a:t>السبب الأساسي في وجود  المؤسسة.</a:t>
            </a:r>
          </a:p>
          <a:p>
            <a:pPr algn="ctr" rtl="0">
              <a:defRPr/>
            </a:pPr>
            <a:r>
              <a:rPr lang="en-US" sz="3600" b="1" dirty="0"/>
              <a:t>Why the organization Exist</a:t>
            </a:r>
          </a:p>
        </p:txBody>
      </p:sp>
      <p:sp>
        <p:nvSpPr>
          <p:cNvPr id="24585" name="TextBox 1"/>
          <p:cNvSpPr txBox="1">
            <a:spLocks noChangeArrowheads="1"/>
          </p:cNvSpPr>
          <p:nvPr/>
        </p:nvSpPr>
        <p:spPr bwMode="auto">
          <a:xfrm>
            <a:off x="5795963" y="2781300"/>
            <a:ext cx="26273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400" b="1">
                <a:solidFill>
                  <a:srgbClr val="0000CC"/>
                </a:solidFill>
              </a:rPr>
              <a:t>تجيب عن: </a:t>
            </a:r>
          </a:p>
        </p:txBody>
      </p:sp>
      <p:sp>
        <p:nvSpPr>
          <p:cNvPr id="24586" name="TextBox 2"/>
          <p:cNvSpPr txBox="1">
            <a:spLocks noChangeArrowheads="1"/>
          </p:cNvSpPr>
          <p:nvPr/>
        </p:nvSpPr>
        <p:spPr bwMode="auto">
          <a:xfrm>
            <a:off x="6372225" y="3278188"/>
            <a:ext cx="1800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400" b="1"/>
              <a:t>ماذا نقدم؟ </a:t>
            </a:r>
          </a:p>
        </p:txBody>
      </p:sp>
      <p:sp>
        <p:nvSpPr>
          <p:cNvPr id="24587" name="TextBox 3"/>
          <p:cNvSpPr txBox="1">
            <a:spLocks noChangeArrowheads="1"/>
          </p:cNvSpPr>
          <p:nvPr/>
        </p:nvSpPr>
        <p:spPr bwMode="auto">
          <a:xfrm>
            <a:off x="6011863" y="3925888"/>
            <a:ext cx="21605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400" b="1"/>
              <a:t>لمن نقدم؟ </a:t>
            </a:r>
          </a:p>
        </p:txBody>
      </p:sp>
      <p:sp>
        <p:nvSpPr>
          <p:cNvPr id="24588" name="TextBox 5"/>
          <p:cNvSpPr txBox="1">
            <a:spLocks noChangeArrowheads="1"/>
          </p:cNvSpPr>
          <p:nvPr/>
        </p:nvSpPr>
        <p:spPr bwMode="auto">
          <a:xfrm>
            <a:off x="5580063" y="4687888"/>
            <a:ext cx="25923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400" b="1"/>
              <a:t>كيف نقدم؟ </a:t>
            </a:r>
          </a:p>
        </p:txBody>
      </p:sp>
      <p:sp>
        <p:nvSpPr>
          <p:cNvPr id="12" name="Oval 11"/>
          <p:cNvSpPr/>
          <p:nvPr/>
        </p:nvSpPr>
        <p:spPr>
          <a:xfrm>
            <a:off x="8460432" y="3212529"/>
            <a:ext cx="360040" cy="389657"/>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QA" dirty="0"/>
              <a:t>1</a:t>
            </a:r>
          </a:p>
        </p:txBody>
      </p:sp>
      <p:sp>
        <p:nvSpPr>
          <p:cNvPr id="13" name="Oval 12"/>
          <p:cNvSpPr/>
          <p:nvPr/>
        </p:nvSpPr>
        <p:spPr>
          <a:xfrm>
            <a:off x="8448330" y="3968612"/>
            <a:ext cx="360040" cy="389657"/>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QA" dirty="0"/>
              <a:t>2</a:t>
            </a:r>
          </a:p>
        </p:txBody>
      </p:sp>
      <p:sp>
        <p:nvSpPr>
          <p:cNvPr id="14" name="Oval 13"/>
          <p:cNvSpPr/>
          <p:nvPr/>
        </p:nvSpPr>
        <p:spPr>
          <a:xfrm>
            <a:off x="8460432" y="4760700"/>
            <a:ext cx="360040" cy="389657"/>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QA" dirty="0"/>
              <a:t>3</a:t>
            </a:r>
          </a:p>
        </p:txBody>
      </p:sp>
      <p:sp>
        <p:nvSpPr>
          <p:cNvPr id="24598" name="TextBox 14"/>
          <p:cNvSpPr txBox="1">
            <a:spLocks noChangeArrowheads="1"/>
          </p:cNvSpPr>
          <p:nvPr/>
        </p:nvSpPr>
        <p:spPr bwMode="auto">
          <a:xfrm>
            <a:off x="684213" y="5445125"/>
            <a:ext cx="45354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b="1"/>
              <a:t>What makes us distinctive or unique?</a:t>
            </a:r>
            <a:endParaRPr lang="ar-QA" altLang="en-US" b="1"/>
          </a:p>
        </p:txBody>
      </p:sp>
      <p:sp>
        <p:nvSpPr>
          <p:cNvPr id="24599" name="TextBox 15"/>
          <p:cNvSpPr txBox="1">
            <a:spLocks noChangeArrowheads="1"/>
          </p:cNvSpPr>
          <p:nvPr/>
        </p:nvSpPr>
        <p:spPr bwMode="auto">
          <a:xfrm>
            <a:off x="5724525" y="5343525"/>
            <a:ext cx="25193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400" b="1"/>
              <a:t>ما الذي يميزنا؟</a:t>
            </a:r>
          </a:p>
        </p:txBody>
      </p:sp>
      <p:sp>
        <p:nvSpPr>
          <p:cNvPr id="24600" name="TextBox 16"/>
          <p:cNvSpPr txBox="1">
            <a:spLocks noChangeArrowheads="1"/>
          </p:cNvSpPr>
          <p:nvPr/>
        </p:nvSpPr>
        <p:spPr bwMode="auto">
          <a:xfrm>
            <a:off x="539750" y="3357563"/>
            <a:ext cx="56165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b="1"/>
              <a:t>what is our products?</a:t>
            </a:r>
            <a:endParaRPr lang="ar-QA" altLang="en-US"/>
          </a:p>
        </p:txBody>
      </p:sp>
      <p:sp>
        <p:nvSpPr>
          <p:cNvPr id="24601" name="TextBox 17"/>
          <p:cNvSpPr txBox="1">
            <a:spLocks noChangeArrowheads="1"/>
          </p:cNvSpPr>
          <p:nvPr/>
        </p:nvSpPr>
        <p:spPr bwMode="auto">
          <a:xfrm>
            <a:off x="611188" y="4076700"/>
            <a:ext cx="2881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b="1"/>
              <a:t>who is the customer?</a:t>
            </a:r>
            <a:endParaRPr lang="ar-QA" altLang="en-US"/>
          </a:p>
        </p:txBody>
      </p:sp>
      <p:sp>
        <p:nvSpPr>
          <p:cNvPr id="24602" name="TextBox 18"/>
          <p:cNvSpPr txBox="1">
            <a:spLocks noChangeArrowheads="1"/>
          </p:cNvSpPr>
          <p:nvPr/>
        </p:nvSpPr>
        <p:spPr bwMode="auto">
          <a:xfrm>
            <a:off x="684213" y="4797425"/>
            <a:ext cx="36718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b="1"/>
              <a:t>How to delver the product?</a:t>
            </a:r>
            <a:endParaRPr lang="ar-QA" altLang="en-US"/>
          </a:p>
        </p:txBody>
      </p:sp>
      <p:sp>
        <p:nvSpPr>
          <p:cNvPr id="20" name="Oval 19"/>
          <p:cNvSpPr/>
          <p:nvPr/>
        </p:nvSpPr>
        <p:spPr>
          <a:xfrm>
            <a:off x="8496644" y="5343152"/>
            <a:ext cx="360040" cy="389657"/>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QA" dirty="0"/>
              <a:t>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2403"/>
                                        </p:tgtEl>
                                        <p:attrNameLst>
                                          <p:attrName>style.visibility</p:attrName>
                                        </p:attrNameLst>
                                      </p:cBhvr>
                                      <p:to>
                                        <p:strVal val="visible"/>
                                      </p:to>
                                    </p:set>
                                    <p:anim calcmode="discrete" valueType="clr">
                                      <p:cBhvr override="childStyle">
                                        <p:cTn id="7" dur="80"/>
                                        <p:tgtEl>
                                          <p:spTgt spid="10240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2403"/>
                                        </p:tgtEl>
                                        <p:attrNameLst>
                                          <p:attrName>fillcolor</p:attrName>
                                        </p:attrNameLst>
                                      </p:cBhvr>
                                      <p:tavLst>
                                        <p:tav tm="0">
                                          <p:val>
                                            <p:clrVal>
                                              <a:schemeClr val="accent2"/>
                                            </p:clrVal>
                                          </p:val>
                                        </p:tav>
                                        <p:tav tm="50000">
                                          <p:val>
                                            <p:clrVal>
                                              <a:schemeClr val="hlink"/>
                                            </p:clrVal>
                                          </p:val>
                                        </p:tav>
                                      </p:tavLst>
                                    </p:anim>
                                    <p:set>
                                      <p:cBhvr>
                                        <p:cTn id="9" dur="80"/>
                                        <p:tgtEl>
                                          <p:spTgt spid="102403"/>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3"/>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par>
                          <p:cTn id="17" fill="hold" nodeType="afterGroup">
                            <p:stCondLst>
                              <p:cond delay="1000"/>
                            </p:stCondLst>
                            <p:childTnLst>
                              <p:par>
                                <p:cTn id="18" presetID="6" presetClass="entr" presetSubtype="16" fill="hold" grpId="0" nodeType="afterEffect">
                                  <p:stCondLst>
                                    <p:cond delay="0"/>
                                  </p:stCondLst>
                                  <p:childTnLst>
                                    <p:set>
                                      <p:cBhvr>
                                        <p:cTn id="19" dur="1" fill="hold">
                                          <p:stCondLst>
                                            <p:cond delay="0"/>
                                          </p:stCondLst>
                                        </p:cTn>
                                        <p:tgtEl>
                                          <p:spTgt spid="24585"/>
                                        </p:tgtEl>
                                        <p:attrNameLst>
                                          <p:attrName>style.visibility</p:attrName>
                                        </p:attrNameLst>
                                      </p:cBhvr>
                                      <p:to>
                                        <p:strVal val="visible"/>
                                      </p:to>
                                    </p:set>
                                    <p:animEffect transition="in" filter="circle(in)">
                                      <p:cBhvr>
                                        <p:cTn id="20" dur="2000"/>
                                        <p:tgtEl>
                                          <p:spTgt spid="2458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6" presetClass="entr" presetSubtype="16"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circle(in)">
                                      <p:cBhvr>
                                        <p:cTn id="25" dur="2000"/>
                                        <p:tgtEl>
                                          <p:spTgt spid="13"/>
                                        </p:tgtEl>
                                      </p:cBhvr>
                                    </p:animEffect>
                                  </p:childTnLst>
                                </p:cTn>
                              </p:par>
                              <p:par>
                                <p:cTn id="26" presetID="6" presetClass="entr" presetSubtype="16"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ircle(in)">
                                      <p:cBhvr>
                                        <p:cTn id="28" dur="2000"/>
                                        <p:tgtEl>
                                          <p:spTgt spid="14"/>
                                        </p:tgtEl>
                                      </p:cBhvr>
                                    </p:animEffect>
                                  </p:childTnLst>
                                </p:cTn>
                              </p:par>
                              <p:par>
                                <p:cTn id="29" presetID="6" presetClass="entr" presetSubtype="16"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circle(in)">
                                      <p:cBhvr>
                                        <p:cTn id="31" dur="2000"/>
                                        <p:tgtEl>
                                          <p:spTgt spid="20"/>
                                        </p:tgtEl>
                                      </p:cBhvr>
                                    </p:animEffect>
                                  </p:childTnLst>
                                </p:cTn>
                              </p:par>
                              <p:par>
                                <p:cTn id="32" presetID="6" presetClass="entr" presetSubtype="16"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circle(in)">
                                      <p:cBhvr>
                                        <p:cTn id="34" dur="2000"/>
                                        <p:tgtEl>
                                          <p:spTgt spid="1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24586"/>
                                        </p:tgtEl>
                                        <p:attrNameLst>
                                          <p:attrName>style.visibility</p:attrName>
                                        </p:attrNameLst>
                                      </p:cBhvr>
                                      <p:to>
                                        <p:strVal val="visible"/>
                                      </p:to>
                                    </p:set>
                                    <p:animEffect transition="in" filter="barn(inVertical)">
                                      <p:cBhvr>
                                        <p:cTn id="39" dur="500"/>
                                        <p:tgtEl>
                                          <p:spTgt spid="24586"/>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24600"/>
                                        </p:tgtEl>
                                        <p:attrNameLst>
                                          <p:attrName>style.visibility</p:attrName>
                                        </p:attrNameLst>
                                      </p:cBhvr>
                                      <p:to>
                                        <p:strVal val="visible"/>
                                      </p:to>
                                    </p:set>
                                    <p:animEffect transition="in" filter="barn(inVertical)">
                                      <p:cBhvr>
                                        <p:cTn id="42" dur="500"/>
                                        <p:tgtEl>
                                          <p:spTgt spid="2460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4587"/>
                                        </p:tgtEl>
                                        <p:attrNameLst>
                                          <p:attrName>style.visibility</p:attrName>
                                        </p:attrNameLst>
                                      </p:cBhvr>
                                      <p:to>
                                        <p:strVal val="visible"/>
                                      </p:to>
                                    </p:set>
                                    <p:animEffect transition="in" filter="barn(inVertical)">
                                      <p:cBhvr>
                                        <p:cTn id="47" dur="500"/>
                                        <p:tgtEl>
                                          <p:spTgt spid="24587"/>
                                        </p:tgtEl>
                                      </p:cBhvr>
                                    </p:animEffect>
                                  </p:childTnLst>
                                </p:cTn>
                              </p:par>
                              <p:par>
                                <p:cTn id="48" presetID="16" presetClass="entr" presetSubtype="21" fill="hold" grpId="0" nodeType="withEffect">
                                  <p:stCondLst>
                                    <p:cond delay="0"/>
                                  </p:stCondLst>
                                  <p:childTnLst>
                                    <p:set>
                                      <p:cBhvr>
                                        <p:cTn id="49" dur="1" fill="hold">
                                          <p:stCondLst>
                                            <p:cond delay="0"/>
                                          </p:stCondLst>
                                        </p:cTn>
                                        <p:tgtEl>
                                          <p:spTgt spid="24601"/>
                                        </p:tgtEl>
                                        <p:attrNameLst>
                                          <p:attrName>style.visibility</p:attrName>
                                        </p:attrNameLst>
                                      </p:cBhvr>
                                      <p:to>
                                        <p:strVal val="visible"/>
                                      </p:to>
                                    </p:set>
                                    <p:animEffect transition="in" filter="barn(inVertical)">
                                      <p:cBhvr>
                                        <p:cTn id="50" dur="500"/>
                                        <p:tgtEl>
                                          <p:spTgt spid="2460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4588"/>
                                        </p:tgtEl>
                                        <p:attrNameLst>
                                          <p:attrName>style.visibility</p:attrName>
                                        </p:attrNameLst>
                                      </p:cBhvr>
                                      <p:to>
                                        <p:strVal val="visible"/>
                                      </p:to>
                                    </p:set>
                                    <p:animEffect transition="in" filter="wipe(down)">
                                      <p:cBhvr>
                                        <p:cTn id="55" dur="500"/>
                                        <p:tgtEl>
                                          <p:spTgt spid="24588"/>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24602"/>
                                        </p:tgtEl>
                                        <p:attrNameLst>
                                          <p:attrName>style.visibility</p:attrName>
                                        </p:attrNameLst>
                                      </p:cBhvr>
                                      <p:to>
                                        <p:strVal val="visible"/>
                                      </p:to>
                                    </p:set>
                                    <p:animEffect transition="in" filter="wipe(down)">
                                      <p:cBhvr>
                                        <p:cTn id="58" dur="500"/>
                                        <p:tgtEl>
                                          <p:spTgt spid="2460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24599"/>
                                        </p:tgtEl>
                                        <p:attrNameLst>
                                          <p:attrName>style.visibility</p:attrName>
                                        </p:attrNameLst>
                                      </p:cBhvr>
                                      <p:to>
                                        <p:strVal val="visible"/>
                                      </p:to>
                                    </p:set>
                                    <p:animEffect transition="in" filter="barn(inVertical)">
                                      <p:cBhvr>
                                        <p:cTn id="63" dur="500"/>
                                        <p:tgtEl>
                                          <p:spTgt spid="24599"/>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24598"/>
                                        </p:tgtEl>
                                        <p:attrNameLst>
                                          <p:attrName>style.visibility</p:attrName>
                                        </p:attrNameLst>
                                      </p:cBhvr>
                                      <p:to>
                                        <p:strVal val="visible"/>
                                      </p:to>
                                    </p:set>
                                    <p:animEffect transition="in" filter="barn(inVertical)">
                                      <p:cBhvr>
                                        <p:cTn id="66" dur="500"/>
                                        <p:tgtEl>
                                          <p:spTgt spid="24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animBg="1"/>
      <p:bldP spid="24585" grpId="0"/>
      <p:bldP spid="24586" grpId="0"/>
      <p:bldP spid="24587" grpId="0"/>
      <p:bldP spid="24588" grpId="0"/>
      <p:bldP spid="24598" grpId="0"/>
      <p:bldP spid="24599" grpId="0"/>
      <p:bldP spid="24600" grpId="0"/>
      <p:bldP spid="24601" grpId="0"/>
      <p:bldP spid="2460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2" name="TextBox 3"/>
          <p:cNvSpPr txBox="1">
            <a:spLocks noChangeArrowheads="1"/>
          </p:cNvSpPr>
          <p:nvPr/>
        </p:nvSpPr>
        <p:spPr bwMode="auto">
          <a:xfrm>
            <a:off x="6084366" y="180975"/>
            <a:ext cx="2880519" cy="584200"/>
          </a:xfrm>
          <a:prstGeom prst="rect">
            <a:avLst/>
          </a:prstGeom>
          <a:ln/>
        </p:spPr>
        <p:style>
          <a:lnRef idx="0">
            <a:schemeClr val="accent2"/>
          </a:lnRef>
          <a:fillRef idx="3">
            <a:schemeClr val="accent2"/>
          </a:fillRef>
          <a:effectRef idx="3">
            <a:schemeClr val="accent2"/>
          </a:effectRef>
          <a:fontRef idx="minor">
            <a:schemeClr val="lt1"/>
          </a:fontRef>
        </p:style>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defRPr/>
            </a:pPr>
            <a:r>
              <a:rPr lang="ar-QA" sz="3200" b="1" dirty="0" smtClean="0">
                <a:solidFill>
                  <a:schemeClr val="bg1"/>
                </a:solidFill>
              </a:rPr>
              <a:t>أمثلة للرسالة:</a:t>
            </a:r>
          </a:p>
        </p:txBody>
      </p:sp>
      <p:sp>
        <p:nvSpPr>
          <p:cNvPr id="26627" name="TextBox 4"/>
          <p:cNvSpPr txBox="1">
            <a:spLocks noChangeArrowheads="1"/>
          </p:cNvSpPr>
          <p:nvPr/>
        </p:nvSpPr>
        <p:spPr bwMode="auto">
          <a:xfrm>
            <a:off x="4833938" y="1169988"/>
            <a:ext cx="38877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800" b="1">
                <a:solidFill>
                  <a:srgbClr val="0000CC"/>
                </a:solidFill>
              </a:rPr>
              <a:t>سلاح الجو الأمريكي </a:t>
            </a:r>
          </a:p>
        </p:txBody>
      </p:sp>
      <p:sp>
        <p:nvSpPr>
          <p:cNvPr id="26628" name="TextBox 5"/>
          <p:cNvSpPr txBox="1">
            <a:spLocks noChangeArrowheads="1"/>
          </p:cNvSpPr>
          <p:nvPr/>
        </p:nvSpPr>
        <p:spPr bwMode="auto">
          <a:xfrm>
            <a:off x="611188" y="2033588"/>
            <a:ext cx="8137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b="1"/>
              <a:t>تقديم قوة جوية على مستوى عالمي راقي  في اى مكان وأي وقت  تصل إلى كل أماكن العالم  بقوة عالمية</a:t>
            </a:r>
          </a:p>
        </p:txBody>
      </p:sp>
      <p:sp>
        <p:nvSpPr>
          <p:cNvPr id="26629" name="TextBox 6"/>
          <p:cNvSpPr txBox="1">
            <a:spLocks noChangeArrowheads="1"/>
          </p:cNvSpPr>
          <p:nvPr/>
        </p:nvSpPr>
        <p:spPr bwMode="auto">
          <a:xfrm>
            <a:off x="4859338" y="2754313"/>
            <a:ext cx="37449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800" b="1">
                <a:solidFill>
                  <a:srgbClr val="0000CC"/>
                </a:solidFill>
              </a:rPr>
              <a:t>شركة أمنية </a:t>
            </a:r>
          </a:p>
        </p:txBody>
      </p:sp>
      <p:sp>
        <p:nvSpPr>
          <p:cNvPr id="26630" name="TextBox 7"/>
          <p:cNvSpPr txBox="1">
            <a:spLocks noChangeArrowheads="1"/>
          </p:cNvSpPr>
          <p:nvPr/>
        </p:nvSpPr>
        <p:spPr bwMode="auto">
          <a:xfrm>
            <a:off x="611188" y="3475038"/>
            <a:ext cx="7416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b="1"/>
              <a:t>أن تكون الشركة الرائدة في تقديم الخدمات الأمنية على المستوى الإقليمي والمساهمة في وضع معايير صناعة الأمن في قطر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6627"/>
                                        </p:tgtEl>
                                        <p:attrNameLst>
                                          <p:attrName>style.visibility</p:attrName>
                                        </p:attrNameLst>
                                      </p:cBhvr>
                                      <p:to>
                                        <p:strVal val="visible"/>
                                      </p:to>
                                    </p:set>
                                    <p:animEffect transition="in" filter="barn(inVertical)">
                                      <p:cBhvr>
                                        <p:cTn id="12" dur="500"/>
                                        <p:tgtEl>
                                          <p:spTgt spid="26627"/>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6628"/>
                                        </p:tgtEl>
                                        <p:attrNameLst>
                                          <p:attrName>style.visibility</p:attrName>
                                        </p:attrNameLst>
                                      </p:cBhvr>
                                      <p:to>
                                        <p:strVal val="visible"/>
                                      </p:to>
                                    </p:set>
                                    <p:animEffect transition="in" filter="barn(inVertical)">
                                      <p:cBhvr>
                                        <p:cTn id="15" dur="500"/>
                                        <p:tgtEl>
                                          <p:spTgt spid="2662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26629"/>
                                        </p:tgtEl>
                                        <p:attrNameLst>
                                          <p:attrName>style.visibility</p:attrName>
                                        </p:attrNameLst>
                                      </p:cBhvr>
                                      <p:to>
                                        <p:strVal val="visible"/>
                                      </p:to>
                                    </p:set>
                                    <p:animEffect transition="in" filter="circle(in)">
                                      <p:cBhvr>
                                        <p:cTn id="20" dur="2000"/>
                                        <p:tgtEl>
                                          <p:spTgt spid="26629"/>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26630"/>
                                        </p:tgtEl>
                                        <p:attrNameLst>
                                          <p:attrName>style.visibility</p:attrName>
                                        </p:attrNameLst>
                                      </p:cBhvr>
                                      <p:to>
                                        <p:strVal val="visible"/>
                                      </p:to>
                                    </p:set>
                                    <p:animEffect transition="in" filter="circle(in)">
                                      <p:cBhvr>
                                        <p:cTn id="23" dur="20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8" grpId="0"/>
      <p:bldP spid="26629" grpId="0"/>
      <p:bldP spid="266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25603" name="TextBox 3"/>
          <p:cNvSpPr txBox="1">
            <a:spLocks noChangeArrowheads="1"/>
          </p:cNvSpPr>
          <p:nvPr/>
        </p:nvSpPr>
        <p:spPr bwMode="auto">
          <a:xfrm>
            <a:off x="1763713" y="2852738"/>
            <a:ext cx="56880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ctr" eaLnBrk="1" hangingPunct="1"/>
            <a:r>
              <a:rPr lang="ar-QA" altLang="en-US" sz="3200" b="1"/>
              <a:t>تطبيق عملي على صياغة الرسالة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4" name="مخطط انسيابي: قرار 3"/>
          <p:cNvSpPr/>
          <p:nvPr/>
        </p:nvSpPr>
        <p:spPr>
          <a:xfrm>
            <a:off x="5177702" y="1124744"/>
            <a:ext cx="3714778" cy="2357437"/>
          </a:xfrm>
          <a:prstGeom prst="flowChartDecision">
            <a:avLst/>
          </a:prstGeom>
          <a:gradFill flip="none" rotWithShape="1">
            <a:gsLst>
              <a:gs pos="0">
                <a:srgbClr val="00FFFF">
                  <a:tint val="66000"/>
                  <a:satMod val="160000"/>
                </a:srgbClr>
              </a:gs>
              <a:gs pos="50000">
                <a:srgbClr val="00FFFF">
                  <a:tint val="44500"/>
                  <a:satMod val="160000"/>
                </a:srgbClr>
              </a:gs>
              <a:gs pos="100000">
                <a:srgbClr val="00FFFF">
                  <a:tint val="23500"/>
                  <a:satMod val="160000"/>
                </a:srgbClr>
              </a:gs>
            </a:gsLst>
            <a:lin ang="135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QA" sz="4000" dirty="0">
                <a:solidFill>
                  <a:schemeClr val="tx1">
                    <a:lumMod val="95000"/>
                    <a:lumOff val="5000"/>
                  </a:schemeClr>
                </a:solidFill>
              </a:rPr>
              <a:t>القيم</a:t>
            </a:r>
          </a:p>
          <a:p>
            <a:pPr algn="ctr" fontAlgn="auto">
              <a:spcBef>
                <a:spcPts val="0"/>
              </a:spcBef>
              <a:spcAft>
                <a:spcPts val="0"/>
              </a:spcAft>
              <a:defRPr/>
            </a:pPr>
            <a:r>
              <a:rPr lang="en-US" sz="4000" dirty="0">
                <a:solidFill>
                  <a:schemeClr val="tx1">
                    <a:lumMod val="95000"/>
                    <a:lumOff val="5000"/>
                  </a:schemeClr>
                </a:solidFill>
              </a:rPr>
              <a:t>Values </a:t>
            </a:r>
            <a:r>
              <a:rPr lang="ar-QA" sz="4000" dirty="0">
                <a:solidFill>
                  <a:schemeClr val="tx1">
                    <a:lumMod val="95000"/>
                    <a:lumOff val="5000"/>
                  </a:schemeClr>
                </a:solidFill>
              </a:rPr>
              <a:t> </a:t>
            </a:r>
          </a:p>
        </p:txBody>
      </p:sp>
      <p:sp>
        <p:nvSpPr>
          <p:cNvPr id="3" name="مخطط انسيابي: قرار 2"/>
          <p:cNvSpPr/>
          <p:nvPr/>
        </p:nvSpPr>
        <p:spPr>
          <a:xfrm>
            <a:off x="962889" y="1124744"/>
            <a:ext cx="3571875" cy="2428875"/>
          </a:xfrm>
          <a:prstGeom prst="flowChartDecision">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QA" b="1" dirty="0">
                <a:solidFill>
                  <a:schemeClr val="tx1">
                    <a:lumMod val="95000"/>
                    <a:lumOff val="5000"/>
                  </a:schemeClr>
                </a:solidFill>
              </a:rPr>
              <a:t>لا تحاولوا أن تكونوا  أصحاب نجاحات ولكن حاولوا أن تكونوا أصحاب قيم </a:t>
            </a:r>
          </a:p>
        </p:txBody>
      </p:sp>
      <p:sp>
        <p:nvSpPr>
          <p:cNvPr id="5" name="Rectangle 3"/>
          <p:cNvSpPr txBox="1">
            <a:spLocks noChangeArrowheads="1"/>
          </p:cNvSpPr>
          <p:nvPr/>
        </p:nvSpPr>
        <p:spPr bwMode="auto">
          <a:xfrm>
            <a:off x="395536" y="4319662"/>
            <a:ext cx="8443664" cy="621506"/>
          </a:xfrm>
          <a:prstGeom prst="rect">
            <a:avLst/>
          </a:prstGeom>
          <a:solidFill>
            <a:schemeClr val="accent2">
              <a:lumMod val="40000"/>
              <a:lumOff val="60000"/>
            </a:schemeClr>
          </a:solidFill>
          <a:ln>
            <a:noFill/>
            <a:headEnd/>
            <a:tailEnd/>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lstStyle/>
          <a:p>
            <a:pPr marL="342900" indent="-342900" eaLnBrk="0" fontAlgn="auto" hangingPunct="0">
              <a:spcBef>
                <a:spcPct val="20000"/>
              </a:spcBef>
              <a:spcAft>
                <a:spcPts val="0"/>
              </a:spcAft>
              <a:defRPr/>
            </a:pPr>
            <a:r>
              <a:rPr lang="ar-SA" sz="3200" dirty="0">
                <a:solidFill>
                  <a:schemeClr val="tx1">
                    <a:lumMod val="95000"/>
                    <a:lumOff val="5000"/>
                  </a:schemeClr>
                </a:solidFill>
              </a:rPr>
              <a:t>المبادئ</a:t>
            </a:r>
            <a:r>
              <a:rPr lang="ar-QA" sz="3200" dirty="0">
                <a:solidFill>
                  <a:schemeClr val="tx1">
                    <a:lumMod val="95000"/>
                    <a:lumOff val="5000"/>
                  </a:schemeClr>
                </a:solidFill>
              </a:rPr>
              <a:t> </a:t>
            </a:r>
            <a:r>
              <a:rPr lang="ar-SA" sz="3200" dirty="0">
                <a:solidFill>
                  <a:schemeClr val="tx1">
                    <a:lumMod val="95000"/>
                    <a:lumOff val="5000"/>
                  </a:schemeClr>
                </a:solidFill>
              </a:rPr>
              <a:t>و</a:t>
            </a:r>
            <a:r>
              <a:rPr lang="ar-QA" sz="3200" dirty="0">
                <a:solidFill>
                  <a:schemeClr val="tx1">
                    <a:lumMod val="95000"/>
                    <a:lumOff val="5000"/>
                  </a:schemeClr>
                </a:solidFill>
              </a:rPr>
              <a:t>المعتقدات </a:t>
            </a:r>
            <a:r>
              <a:rPr lang="ar-SA" sz="3200" dirty="0">
                <a:solidFill>
                  <a:schemeClr val="tx1">
                    <a:lumMod val="95000"/>
                    <a:lumOff val="5000"/>
                  </a:schemeClr>
                </a:solidFill>
              </a:rPr>
              <a:t>التي توجه السلوك</a:t>
            </a:r>
            <a:r>
              <a:rPr lang="ar-QA" sz="3200" dirty="0">
                <a:solidFill>
                  <a:schemeClr val="tx1">
                    <a:lumMod val="95000"/>
                    <a:lumOff val="5000"/>
                  </a:schemeClr>
                </a:solidFill>
              </a:rPr>
              <a:t>  ل</a:t>
            </a:r>
            <a:r>
              <a:rPr lang="ar-SA" sz="3200" dirty="0">
                <a:solidFill>
                  <a:schemeClr val="tx1">
                    <a:lumMod val="95000"/>
                    <a:lumOff val="5000"/>
                  </a:schemeClr>
                </a:solidFill>
              </a:rPr>
              <a:t>دعم </a:t>
            </a:r>
            <a:r>
              <a:rPr lang="ar-QA" sz="3200" dirty="0">
                <a:solidFill>
                  <a:schemeClr val="tx1">
                    <a:lumMod val="95000"/>
                    <a:lumOff val="5000"/>
                  </a:schemeClr>
                </a:solidFill>
              </a:rPr>
              <a:t> </a:t>
            </a:r>
            <a:r>
              <a:rPr lang="ar-SA" sz="3200" dirty="0">
                <a:solidFill>
                  <a:schemeClr val="tx1">
                    <a:lumMod val="95000"/>
                    <a:lumOff val="5000"/>
                  </a:schemeClr>
                </a:solidFill>
              </a:rPr>
              <a:t> الرؤية </a:t>
            </a:r>
            <a:r>
              <a:rPr lang="ar-QA" sz="3200" dirty="0">
                <a:solidFill>
                  <a:schemeClr val="tx1">
                    <a:lumMod val="95000"/>
                    <a:lumOff val="5000"/>
                  </a:schemeClr>
                </a:solidFill>
              </a:rPr>
              <a:t>و</a:t>
            </a:r>
            <a:r>
              <a:rPr lang="ar-SA" sz="3200" dirty="0">
                <a:solidFill>
                  <a:schemeClr val="tx1">
                    <a:lumMod val="95000"/>
                    <a:lumOff val="5000"/>
                  </a:schemeClr>
                </a:solidFill>
              </a:rPr>
              <a:t>الرسالة</a:t>
            </a:r>
            <a:r>
              <a:rPr lang="en-US" sz="3200" dirty="0">
                <a:solidFill>
                  <a:schemeClr val="tx1">
                    <a:lumMod val="95000"/>
                    <a:lumOff val="5000"/>
                  </a:schemeClr>
                </a:solidFill>
              </a:rPr>
              <a:t>.</a:t>
            </a:r>
            <a:endParaRPr lang="ar-SA" sz="3200"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par>
                          <p:cTn id="14" fill="hold" nodeType="afterGroup">
                            <p:stCondLst>
                              <p:cond delay="2000"/>
                            </p:stCondLst>
                            <p:childTnLst>
                              <p:par>
                                <p:cTn id="15" presetID="51"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770" decel="100000"/>
                                        <p:tgtEl>
                                          <p:spTgt spid="3"/>
                                        </p:tgtEl>
                                      </p:cBhvr>
                                    </p:animEffect>
                                    <p:animScale>
                                      <p:cBhvr>
                                        <p:cTn id="18" dur="770" decel="100000"/>
                                        <p:tgtEl>
                                          <p:spTgt spid="3"/>
                                        </p:tgtEl>
                                      </p:cBhvr>
                                      <p:from x="10000" y="10000"/>
                                      <p:to x="200000" y="450000"/>
                                    </p:animScale>
                                    <p:animScale>
                                      <p:cBhvr>
                                        <p:cTn id="19" dur="1230" accel="100000" fill="hold">
                                          <p:stCondLst>
                                            <p:cond delay="770"/>
                                          </p:stCondLst>
                                        </p:cTn>
                                        <p:tgtEl>
                                          <p:spTgt spid="3"/>
                                        </p:tgtEl>
                                      </p:cBhvr>
                                      <p:from x="200000" y="450000"/>
                                      <p:to x="100000" y="100000"/>
                                    </p:animScale>
                                    <p:set>
                                      <p:cBhvr>
                                        <p:cTn id="20" dur="770" fill="hold"/>
                                        <p:tgtEl>
                                          <p:spTgt spid="3"/>
                                        </p:tgtEl>
                                        <p:attrNameLst>
                                          <p:attrName>ppt_x</p:attrName>
                                        </p:attrNameLst>
                                      </p:cBhvr>
                                      <p:to>
                                        <p:strVal val="(0.5)"/>
                                      </p:to>
                                    </p:set>
                                    <p:anim from="(0.5)" to="(#ppt_x)" calcmode="lin" valueType="num">
                                      <p:cBhvr>
                                        <p:cTn id="21" dur="1230" accel="100000" fill="hold">
                                          <p:stCondLst>
                                            <p:cond delay="770"/>
                                          </p:stCondLst>
                                        </p:cTn>
                                        <p:tgtEl>
                                          <p:spTgt spid="3"/>
                                        </p:tgtEl>
                                        <p:attrNameLst>
                                          <p:attrName>ppt_x</p:attrName>
                                        </p:attrNameLst>
                                      </p:cBhvr>
                                    </p:anim>
                                    <p:set>
                                      <p:cBhvr>
                                        <p:cTn id="22" dur="770" fill="hold"/>
                                        <p:tgtEl>
                                          <p:spTgt spid="3"/>
                                        </p:tgtEl>
                                        <p:attrNameLst>
                                          <p:attrName>ppt_y</p:attrName>
                                        </p:attrNameLst>
                                      </p:cBhvr>
                                      <p:to>
                                        <p:strVal val="(#ppt_y+0.4)"/>
                                      </p:to>
                                    </p:set>
                                    <p:anim from="(#ppt_y+0.4)" to="(#ppt_y)" calcmode="lin" valueType="num">
                                      <p:cBhvr>
                                        <p:cTn id="23" dur="1230" accel="100000" fill="hold">
                                          <p:stCondLst>
                                            <p:cond delay="770"/>
                                          </p:stCondLst>
                                        </p:cTn>
                                        <p:tgtEl>
                                          <p:spTgt spid="3"/>
                                        </p:tgtEl>
                                        <p:attrNameLst>
                                          <p:attrName>ppt_y</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51"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770" decel="100000"/>
                                        <p:tgtEl>
                                          <p:spTgt spid="5"/>
                                        </p:tgtEl>
                                      </p:cBhvr>
                                    </p:animEffect>
                                    <p:animScale>
                                      <p:cBhvr>
                                        <p:cTn id="29" dur="770" decel="100000"/>
                                        <p:tgtEl>
                                          <p:spTgt spid="5"/>
                                        </p:tgtEl>
                                      </p:cBhvr>
                                      <p:from x="10000" y="10000"/>
                                      <p:to x="200000" y="450000"/>
                                    </p:animScale>
                                    <p:animScale>
                                      <p:cBhvr>
                                        <p:cTn id="30" dur="1230" accel="100000" fill="hold">
                                          <p:stCondLst>
                                            <p:cond delay="770"/>
                                          </p:stCondLst>
                                        </p:cTn>
                                        <p:tgtEl>
                                          <p:spTgt spid="5"/>
                                        </p:tgtEl>
                                      </p:cBhvr>
                                      <p:from x="200000" y="450000"/>
                                      <p:to x="100000" y="100000"/>
                                    </p:animScale>
                                    <p:set>
                                      <p:cBhvr>
                                        <p:cTn id="31" dur="770" fill="hold"/>
                                        <p:tgtEl>
                                          <p:spTgt spid="5"/>
                                        </p:tgtEl>
                                        <p:attrNameLst>
                                          <p:attrName>ppt_x</p:attrName>
                                        </p:attrNameLst>
                                      </p:cBhvr>
                                      <p:to>
                                        <p:strVal val="(0.5)"/>
                                      </p:to>
                                    </p:set>
                                    <p:anim from="(0.5)" to="(#ppt_x)" calcmode="lin" valueType="num">
                                      <p:cBhvr>
                                        <p:cTn id="32" dur="1230" accel="100000" fill="hold">
                                          <p:stCondLst>
                                            <p:cond delay="770"/>
                                          </p:stCondLst>
                                        </p:cTn>
                                        <p:tgtEl>
                                          <p:spTgt spid="5"/>
                                        </p:tgtEl>
                                        <p:attrNameLst>
                                          <p:attrName>ppt_x</p:attrName>
                                        </p:attrNameLst>
                                      </p:cBhvr>
                                    </p:anim>
                                    <p:set>
                                      <p:cBhvr>
                                        <p:cTn id="33" dur="770" fill="hold"/>
                                        <p:tgtEl>
                                          <p:spTgt spid="5"/>
                                        </p:tgtEl>
                                        <p:attrNameLst>
                                          <p:attrName>ppt_y</p:attrName>
                                        </p:attrNameLst>
                                      </p:cBhvr>
                                      <p:to>
                                        <p:strVal val="(#ppt_y+0.4)"/>
                                      </p:to>
                                    </p:set>
                                    <p:anim from="(#ppt_y+0.4)" to="(#ppt_y)" calcmode="lin" valueType="num">
                                      <p:cBhvr>
                                        <p:cTn id="34" dur="1230" accel="100000" fill="hold">
                                          <p:stCondLst>
                                            <p:cond delay="770"/>
                                          </p:stCondLst>
                                        </p:cTn>
                                        <p:tgtEl>
                                          <p:spTgt spid="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4" name="TextBox 3"/>
          <p:cNvSpPr txBox="1">
            <a:spLocks noChangeArrowheads="1"/>
          </p:cNvSpPr>
          <p:nvPr/>
        </p:nvSpPr>
        <p:spPr bwMode="auto">
          <a:xfrm>
            <a:off x="6084167" y="394119"/>
            <a:ext cx="2832953" cy="646113"/>
          </a:xfrm>
          <a:prstGeom prst="rect">
            <a:avLst/>
          </a:prstGeom>
          <a:ln/>
        </p:spPr>
        <p:style>
          <a:lnRef idx="0">
            <a:schemeClr val="accent2"/>
          </a:lnRef>
          <a:fillRef idx="3">
            <a:schemeClr val="accent2"/>
          </a:fillRef>
          <a:effectRef idx="3">
            <a:schemeClr val="accent2"/>
          </a:effectRef>
          <a:fontRef idx="minor">
            <a:schemeClr val="lt1"/>
          </a:fontRef>
        </p:style>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defRPr/>
            </a:pPr>
            <a:r>
              <a:rPr lang="ar-QA" sz="3600" b="1" smtClean="0">
                <a:solidFill>
                  <a:schemeClr val="bg1"/>
                </a:solidFill>
              </a:rPr>
              <a:t>خصائص القيم</a:t>
            </a:r>
          </a:p>
        </p:txBody>
      </p:sp>
      <p:sp>
        <p:nvSpPr>
          <p:cNvPr id="5" name="TextBox 4"/>
          <p:cNvSpPr txBox="1">
            <a:spLocks noChangeArrowheads="1"/>
          </p:cNvSpPr>
          <p:nvPr/>
        </p:nvSpPr>
        <p:spPr bwMode="auto">
          <a:xfrm>
            <a:off x="4645025" y="1557338"/>
            <a:ext cx="36004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400" b="1"/>
              <a:t>يفضل أن تكون من 5 – 7 قيم </a:t>
            </a:r>
          </a:p>
        </p:txBody>
      </p:sp>
      <p:sp>
        <p:nvSpPr>
          <p:cNvPr id="6" name="TextBox 5"/>
          <p:cNvSpPr txBox="1">
            <a:spLocks noChangeArrowheads="1"/>
          </p:cNvSpPr>
          <p:nvPr/>
        </p:nvSpPr>
        <p:spPr bwMode="auto">
          <a:xfrm>
            <a:off x="4645025" y="2349500"/>
            <a:ext cx="3600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400" b="1"/>
              <a:t>أن تكون القيمة أكثر من كلمة </a:t>
            </a:r>
          </a:p>
        </p:txBody>
      </p:sp>
      <p:sp>
        <p:nvSpPr>
          <p:cNvPr id="7" name="TextBox 6"/>
          <p:cNvSpPr txBox="1">
            <a:spLocks noChangeArrowheads="1"/>
          </p:cNvSpPr>
          <p:nvPr/>
        </p:nvSpPr>
        <p:spPr bwMode="auto">
          <a:xfrm>
            <a:off x="4789488" y="3141663"/>
            <a:ext cx="34559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400" b="1"/>
              <a:t>يشارك في صياغتها الجميع </a:t>
            </a:r>
          </a:p>
        </p:txBody>
      </p:sp>
      <p:sp>
        <p:nvSpPr>
          <p:cNvPr id="8" name="TextBox 7"/>
          <p:cNvSpPr txBox="1">
            <a:spLocks noChangeArrowheads="1"/>
          </p:cNvSpPr>
          <p:nvPr/>
        </p:nvSpPr>
        <p:spPr bwMode="auto">
          <a:xfrm>
            <a:off x="5149850" y="3860800"/>
            <a:ext cx="3095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400" b="1"/>
              <a:t>تعكس رسالة المؤسسة</a:t>
            </a:r>
          </a:p>
        </p:txBody>
      </p:sp>
      <p:sp>
        <p:nvSpPr>
          <p:cNvPr id="9" name="Oval 8"/>
          <p:cNvSpPr/>
          <p:nvPr/>
        </p:nvSpPr>
        <p:spPr>
          <a:xfrm>
            <a:off x="8388672" y="1701006"/>
            <a:ext cx="432048" cy="317649"/>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QA" dirty="0"/>
              <a:t>1</a:t>
            </a:r>
          </a:p>
        </p:txBody>
      </p:sp>
      <p:sp>
        <p:nvSpPr>
          <p:cNvPr id="10" name="Oval 9"/>
          <p:cNvSpPr/>
          <p:nvPr/>
        </p:nvSpPr>
        <p:spPr>
          <a:xfrm>
            <a:off x="8388672" y="2428390"/>
            <a:ext cx="432048" cy="317649"/>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QA" dirty="0"/>
              <a:t>2</a:t>
            </a:r>
          </a:p>
        </p:txBody>
      </p:sp>
      <p:sp>
        <p:nvSpPr>
          <p:cNvPr id="11" name="Oval 10"/>
          <p:cNvSpPr/>
          <p:nvPr/>
        </p:nvSpPr>
        <p:spPr>
          <a:xfrm>
            <a:off x="8388672" y="3205670"/>
            <a:ext cx="432048" cy="317649"/>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QA" dirty="0"/>
              <a:t>3</a:t>
            </a:r>
          </a:p>
        </p:txBody>
      </p:sp>
      <p:sp>
        <p:nvSpPr>
          <p:cNvPr id="12" name="Oval 11"/>
          <p:cNvSpPr/>
          <p:nvPr/>
        </p:nvSpPr>
        <p:spPr>
          <a:xfrm>
            <a:off x="8380085" y="3933253"/>
            <a:ext cx="432048" cy="317649"/>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QA" dirty="0"/>
              <a:t>4</a:t>
            </a:r>
          </a:p>
        </p:txBody>
      </p:sp>
      <p:sp>
        <p:nvSpPr>
          <p:cNvPr id="13" name="TextBox 12"/>
          <p:cNvSpPr txBox="1">
            <a:spLocks noChangeArrowheads="1"/>
          </p:cNvSpPr>
          <p:nvPr/>
        </p:nvSpPr>
        <p:spPr bwMode="auto">
          <a:xfrm>
            <a:off x="3276600" y="549275"/>
            <a:ext cx="15827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3600" b="1"/>
              <a:t>أمثلة:</a:t>
            </a:r>
          </a:p>
        </p:txBody>
      </p:sp>
      <p:sp>
        <p:nvSpPr>
          <p:cNvPr id="14" name="TextBox 13"/>
          <p:cNvSpPr txBox="1">
            <a:spLocks noChangeArrowheads="1"/>
          </p:cNvSpPr>
          <p:nvPr/>
        </p:nvSpPr>
        <p:spPr bwMode="auto">
          <a:xfrm>
            <a:off x="541338" y="1412875"/>
            <a:ext cx="3311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800" b="1"/>
              <a:t>التميز المؤسسي</a:t>
            </a:r>
          </a:p>
        </p:txBody>
      </p:sp>
      <p:sp>
        <p:nvSpPr>
          <p:cNvPr id="15" name="TextBox 14"/>
          <p:cNvSpPr txBox="1">
            <a:spLocks noChangeArrowheads="1"/>
          </p:cNvSpPr>
          <p:nvPr/>
        </p:nvSpPr>
        <p:spPr bwMode="auto">
          <a:xfrm>
            <a:off x="468313" y="2205038"/>
            <a:ext cx="33845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800" b="1"/>
              <a:t>العمل بروح الفريق </a:t>
            </a:r>
          </a:p>
        </p:txBody>
      </p:sp>
      <p:sp>
        <p:nvSpPr>
          <p:cNvPr id="16" name="TextBox 15"/>
          <p:cNvSpPr txBox="1">
            <a:spLocks noChangeArrowheads="1"/>
          </p:cNvSpPr>
          <p:nvPr/>
        </p:nvSpPr>
        <p:spPr bwMode="auto">
          <a:xfrm>
            <a:off x="468313" y="2997200"/>
            <a:ext cx="33845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800" b="1"/>
              <a:t>الحفاظ على السرية </a:t>
            </a:r>
          </a:p>
        </p:txBody>
      </p:sp>
      <p:sp>
        <p:nvSpPr>
          <p:cNvPr id="17" name="TextBox 16"/>
          <p:cNvSpPr txBox="1">
            <a:spLocks noChangeArrowheads="1"/>
          </p:cNvSpPr>
          <p:nvPr/>
        </p:nvSpPr>
        <p:spPr bwMode="auto">
          <a:xfrm>
            <a:off x="468313" y="3603625"/>
            <a:ext cx="33845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800" b="1"/>
              <a:t>الشفافية والمصداقية </a:t>
            </a:r>
          </a:p>
        </p:txBody>
      </p:sp>
      <p:sp>
        <p:nvSpPr>
          <p:cNvPr id="18" name="TextBox 17"/>
          <p:cNvSpPr txBox="1">
            <a:spLocks noChangeArrowheads="1"/>
          </p:cNvSpPr>
          <p:nvPr/>
        </p:nvSpPr>
        <p:spPr bwMode="auto">
          <a:xfrm>
            <a:off x="541338" y="4251325"/>
            <a:ext cx="33115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800" b="1"/>
              <a:t>الانتماء والولاء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par>
                                <p:cTn id="14" presetID="16" presetClass="entr" presetSubtype="21"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par>
                                <p:cTn id="17" presetID="16" presetClass="entr" presetSubtype="21"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5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arn(inVertical)">
                                      <p:cBhvr>
                                        <p:cTn id="34" dur="500"/>
                                        <p:tgtEl>
                                          <p:spTgt spid="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arn(inVertical)">
                                      <p:cBhvr>
                                        <p:cTn id="39" dur="500"/>
                                        <p:tgtEl>
                                          <p:spTgt spid="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barn(inVertical)">
                                      <p:cBhvr>
                                        <p:cTn id="44" dur="500"/>
                                        <p:tgtEl>
                                          <p:spTgt spid="1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barn(inVertical)">
                                      <p:cBhvr>
                                        <p:cTn id="49" dur="500"/>
                                        <p:tgtEl>
                                          <p:spTgt spid="14"/>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arn(inVertical)">
                                      <p:cBhvr>
                                        <p:cTn id="52" dur="500"/>
                                        <p:tgtEl>
                                          <p:spTgt spid="15"/>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barn(inVertical)">
                                      <p:cBhvr>
                                        <p:cTn id="55" dur="500"/>
                                        <p:tgtEl>
                                          <p:spTgt spid="16"/>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barn(inVertical)">
                                      <p:cBhvr>
                                        <p:cTn id="58" dur="500"/>
                                        <p:tgtEl>
                                          <p:spTgt spid="17"/>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barn(inVertical)">
                                      <p:cBhvr>
                                        <p:cTn id="6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3" grpId="0"/>
      <p:bldP spid="14" grpId="0"/>
      <p:bldP spid="15" grpId="0"/>
      <p:bldP spid="16" grpId="0"/>
      <p:bldP spid="17"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2" name="TextBox 1"/>
          <p:cNvSpPr txBox="1">
            <a:spLocks noChangeArrowheads="1"/>
          </p:cNvSpPr>
          <p:nvPr/>
        </p:nvSpPr>
        <p:spPr bwMode="auto">
          <a:xfrm>
            <a:off x="3027796" y="1412776"/>
            <a:ext cx="5761038" cy="584200"/>
          </a:xfrm>
          <a:prstGeom prst="rect">
            <a:avLst/>
          </a:prstGeom>
          <a:ln/>
        </p:spPr>
        <p:style>
          <a:lnRef idx="0">
            <a:schemeClr val="accent2"/>
          </a:lnRef>
          <a:fillRef idx="3">
            <a:schemeClr val="accent2"/>
          </a:fillRef>
          <a:effectRef idx="3">
            <a:schemeClr val="accent2"/>
          </a:effectRef>
          <a:fontRef idx="minor">
            <a:schemeClr val="lt1"/>
          </a:fontRef>
        </p:style>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defRPr/>
            </a:pPr>
            <a:r>
              <a:rPr lang="ar-QA" sz="3200" b="1" smtClean="0">
                <a:solidFill>
                  <a:schemeClr val="bg1"/>
                </a:solidFill>
              </a:rPr>
              <a:t>الأهداف الاستراتيجية </a:t>
            </a:r>
            <a:r>
              <a:rPr lang="en-US" sz="3200" b="1" smtClean="0">
                <a:solidFill>
                  <a:schemeClr val="bg1"/>
                </a:solidFill>
              </a:rPr>
              <a:t>Strategic Goals </a:t>
            </a:r>
            <a:r>
              <a:rPr lang="ar-QA" sz="3200" b="1" smtClean="0">
                <a:solidFill>
                  <a:schemeClr val="bg1"/>
                </a:solidFill>
              </a:rPr>
              <a:t> </a:t>
            </a:r>
          </a:p>
        </p:txBody>
      </p:sp>
      <p:sp>
        <p:nvSpPr>
          <p:cNvPr id="4" name="TextBox 3"/>
          <p:cNvSpPr txBox="1">
            <a:spLocks noChangeArrowheads="1"/>
          </p:cNvSpPr>
          <p:nvPr/>
        </p:nvSpPr>
        <p:spPr bwMode="auto">
          <a:xfrm>
            <a:off x="900113" y="2852738"/>
            <a:ext cx="7632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800" b="1"/>
              <a:t>الأهداف الاستراتيجية هى الأهداف بعيدة المدى وهى وصفية.</a:t>
            </a:r>
          </a:p>
        </p:txBody>
      </p:sp>
      <p:sp>
        <p:nvSpPr>
          <p:cNvPr id="3" name="TextBox 2"/>
          <p:cNvSpPr txBox="1">
            <a:spLocks noChangeArrowheads="1"/>
          </p:cNvSpPr>
          <p:nvPr/>
        </p:nvSpPr>
        <p:spPr bwMode="auto">
          <a:xfrm>
            <a:off x="755650" y="3716338"/>
            <a:ext cx="7704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800" b="1"/>
              <a:t>ويتم تحديد  بعد التحليل البيئي ومن القضايا الاستراتيجية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par>
                          <p:cTn id="13" fill="hold" nodeType="afterGroup">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down)">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4" name="TextBox 3"/>
          <p:cNvSpPr txBox="1"/>
          <p:nvPr/>
        </p:nvSpPr>
        <p:spPr>
          <a:xfrm>
            <a:off x="3923928" y="476672"/>
            <a:ext cx="4680520" cy="523220"/>
          </a:xfrm>
          <a:prstGeom prst="rect">
            <a:avLst/>
          </a:prstGeom>
        </p:spPr>
        <p:style>
          <a:lnRef idx="0">
            <a:schemeClr val="accent6"/>
          </a:lnRef>
          <a:fillRef idx="3">
            <a:schemeClr val="accent6"/>
          </a:fillRef>
          <a:effectRef idx="3">
            <a:schemeClr val="accent6"/>
          </a:effectRef>
          <a:fontRef idx="minor">
            <a:schemeClr val="lt1"/>
          </a:fontRef>
        </p:style>
        <p:txBody>
          <a:bodyPr rtlCol="1">
            <a:spAutoFit/>
          </a:bodyPr>
          <a:lstStyle/>
          <a:p>
            <a:pPr>
              <a:defRPr/>
            </a:pPr>
            <a:r>
              <a:rPr lang="ar-QA" sz="2800" b="1" dirty="0">
                <a:solidFill>
                  <a:schemeClr val="tx1"/>
                </a:solidFill>
              </a:rPr>
              <a:t>أمثلة على الأهداف الاستراتيجية </a:t>
            </a:r>
          </a:p>
        </p:txBody>
      </p:sp>
      <p:sp>
        <p:nvSpPr>
          <p:cNvPr id="5" name="TextBox 4"/>
          <p:cNvSpPr txBox="1">
            <a:spLocks noChangeArrowheads="1"/>
          </p:cNvSpPr>
          <p:nvPr/>
        </p:nvSpPr>
        <p:spPr bwMode="auto">
          <a:xfrm>
            <a:off x="2700338" y="1743075"/>
            <a:ext cx="55895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400" b="1"/>
              <a:t>التحول إلى مؤسسة لا ورقية </a:t>
            </a:r>
          </a:p>
        </p:txBody>
      </p:sp>
      <p:sp>
        <p:nvSpPr>
          <p:cNvPr id="6" name="TextBox 5"/>
          <p:cNvSpPr txBox="1">
            <a:spLocks noChangeArrowheads="1"/>
          </p:cNvSpPr>
          <p:nvPr/>
        </p:nvSpPr>
        <p:spPr bwMode="auto">
          <a:xfrm>
            <a:off x="179388" y="2463800"/>
            <a:ext cx="81105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400" b="1"/>
              <a:t>زيادة العائد  ونسبة الربحية 100% بنهاية المرحلة الأولي  </a:t>
            </a:r>
          </a:p>
        </p:txBody>
      </p:sp>
      <p:sp>
        <p:nvSpPr>
          <p:cNvPr id="7" name="TextBox 6"/>
          <p:cNvSpPr txBox="1">
            <a:spLocks noChangeArrowheads="1"/>
          </p:cNvSpPr>
          <p:nvPr/>
        </p:nvSpPr>
        <p:spPr bwMode="auto">
          <a:xfrm>
            <a:off x="2411413" y="3111500"/>
            <a:ext cx="5832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400" b="1"/>
              <a:t>تخفيض معدلات الحوادث طبقا للمعايير العالمية </a:t>
            </a:r>
          </a:p>
        </p:txBody>
      </p:sp>
      <p:sp>
        <p:nvSpPr>
          <p:cNvPr id="9" name="Oval 8"/>
          <p:cNvSpPr/>
          <p:nvPr/>
        </p:nvSpPr>
        <p:spPr>
          <a:xfrm>
            <a:off x="8388672" y="1701006"/>
            <a:ext cx="432048" cy="317649"/>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QA" dirty="0"/>
              <a:t>1</a:t>
            </a:r>
          </a:p>
        </p:txBody>
      </p:sp>
      <p:sp>
        <p:nvSpPr>
          <p:cNvPr id="10" name="Oval 9"/>
          <p:cNvSpPr/>
          <p:nvPr/>
        </p:nvSpPr>
        <p:spPr>
          <a:xfrm>
            <a:off x="8388672" y="2428390"/>
            <a:ext cx="432048" cy="317649"/>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QA" dirty="0"/>
              <a:t>2</a:t>
            </a:r>
          </a:p>
        </p:txBody>
      </p:sp>
      <p:sp>
        <p:nvSpPr>
          <p:cNvPr id="11" name="Oval 10"/>
          <p:cNvSpPr/>
          <p:nvPr/>
        </p:nvSpPr>
        <p:spPr>
          <a:xfrm>
            <a:off x="8388672" y="3205670"/>
            <a:ext cx="432048" cy="317649"/>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QA" dirty="0"/>
              <a:t>3</a:t>
            </a:r>
          </a:p>
        </p:txBody>
      </p:sp>
      <p:sp>
        <p:nvSpPr>
          <p:cNvPr id="12" name="TextBox 11"/>
          <p:cNvSpPr txBox="1">
            <a:spLocks noChangeArrowheads="1"/>
          </p:cNvSpPr>
          <p:nvPr/>
        </p:nvSpPr>
        <p:spPr bwMode="auto">
          <a:xfrm>
            <a:off x="1476375" y="3789363"/>
            <a:ext cx="6767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EG" altLang="en-US" sz="2400" b="1"/>
              <a:t>رفع كفاءة الأداء المؤسسي</a:t>
            </a:r>
            <a:endParaRPr lang="ar-QA" altLang="en-US" sz="2400" b="1"/>
          </a:p>
        </p:txBody>
      </p:sp>
      <p:sp>
        <p:nvSpPr>
          <p:cNvPr id="13" name="TextBox 12"/>
          <p:cNvSpPr txBox="1">
            <a:spLocks noChangeArrowheads="1"/>
          </p:cNvSpPr>
          <p:nvPr/>
        </p:nvSpPr>
        <p:spPr bwMode="auto">
          <a:xfrm>
            <a:off x="1476375" y="4508500"/>
            <a:ext cx="67675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EG" altLang="en-US" sz="2400" b="1"/>
              <a:t>تنمية قدرات</a:t>
            </a:r>
            <a:r>
              <a:rPr lang="ar-QA" altLang="en-US" sz="2400" b="1"/>
              <a:t>  ومهارات العنصر البشري </a:t>
            </a:r>
          </a:p>
        </p:txBody>
      </p:sp>
      <p:sp>
        <p:nvSpPr>
          <p:cNvPr id="14" name="Oval 13"/>
          <p:cNvSpPr/>
          <p:nvPr/>
        </p:nvSpPr>
        <p:spPr>
          <a:xfrm>
            <a:off x="8388424" y="3831431"/>
            <a:ext cx="432048" cy="317649"/>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QA" dirty="0"/>
              <a:t>4</a:t>
            </a:r>
          </a:p>
        </p:txBody>
      </p:sp>
      <p:sp>
        <p:nvSpPr>
          <p:cNvPr id="15" name="Oval 14"/>
          <p:cNvSpPr/>
          <p:nvPr/>
        </p:nvSpPr>
        <p:spPr>
          <a:xfrm>
            <a:off x="8316416" y="4479503"/>
            <a:ext cx="432048" cy="317649"/>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QA" dirty="0"/>
              <a:t>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par>
                                <p:cTn id="14" presetID="16" presetClass="entr" presetSubtype="21"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arn(inVertical)">
                                      <p:cBhvr>
                                        <p:cTn id="16" dur="500"/>
                                        <p:tgtEl>
                                          <p:spTgt spid="14"/>
                                        </p:tgtEl>
                                      </p:cBhvr>
                                    </p:animEffect>
                                  </p:childTnLst>
                                </p:cTn>
                              </p:par>
                              <p:par>
                                <p:cTn id="17" presetID="16" presetClass="entr" presetSubtype="21"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arn(inVertical)">
                                      <p:cBhvr>
                                        <p:cTn id="19" dur="500"/>
                                        <p:tgtEl>
                                          <p:spTgt spid="15"/>
                                        </p:tgtEl>
                                      </p:cBhvr>
                                    </p:animEffect>
                                  </p:childTnLst>
                                </p:cTn>
                              </p:par>
                              <p:par>
                                <p:cTn id="20" presetID="16" presetClass="entr" presetSubtype="21"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inVertical)">
                                      <p:cBhvr>
                                        <p:cTn id="32" dur="500"/>
                                        <p:tgtEl>
                                          <p:spTgt spid="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arn(inVertical)">
                                      <p:cBhvr>
                                        <p:cTn id="37" dur="500"/>
                                        <p:tgtEl>
                                          <p:spTgt spid="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arn(inVertical)">
                                      <p:cBhvr>
                                        <p:cTn id="42" dur="500"/>
                                        <p:tgtEl>
                                          <p:spTgt spid="1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2"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2" name="TextBox 3"/>
          <p:cNvSpPr txBox="1">
            <a:spLocks noChangeArrowheads="1"/>
          </p:cNvSpPr>
          <p:nvPr/>
        </p:nvSpPr>
        <p:spPr bwMode="auto">
          <a:xfrm>
            <a:off x="2916238" y="549275"/>
            <a:ext cx="6192266" cy="523220"/>
          </a:xfrm>
          <a:prstGeom prst="rect">
            <a:avLst/>
          </a:prstGeom>
          <a:ln/>
        </p:spPr>
        <p:style>
          <a:lnRef idx="0">
            <a:schemeClr val="accent2"/>
          </a:lnRef>
          <a:fillRef idx="3">
            <a:schemeClr val="accent2"/>
          </a:fillRef>
          <a:effectRef idx="3">
            <a:schemeClr val="accent2"/>
          </a:effectRef>
          <a:fontRef idx="minor">
            <a:schemeClr val="lt1"/>
          </a:fontRef>
        </p:style>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defRPr/>
            </a:pPr>
            <a:r>
              <a:rPr lang="ar-QA" sz="2800" b="1" dirty="0" smtClean="0">
                <a:solidFill>
                  <a:schemeClr val="bg1"/>
                </a:solidFill>
              </a:rPr>
              <a:t>الأهداف التشغيلية </a:t>
            </a:r>
            <a:r>
              <a:rPr lang="en-US" sz="2800" b="1" dirty="0" smtClean="0">
                <a:solidFill>
                  <a:schemeClr val="bg1"/>
                </a:solidFill>
              </a:rPr>
              <a:t>Operational Objectives </a:t>
            </a:r>
            <a:endParaRPr lang="ar-QA" sz="2800" b="1" dirty="0" smtClean="0">
              <a:solidFill>
                <a:schemeClr val="bg1"/>
              </a:solidFill>
            </a:endParaRPr>
          </a:p>
        </p:txBody>
      </p:sp>
      <p:sp>
        <p:nvSpPr>
          <p:cNvPr id="5" name="AutoShape 6"/>
          <p:cNvSpPr>
            <a:spLocks noChangeArrowheads="1"/>
          </p:cNvSpPr>
          <p:nvPr/>
        </p:nvSpPr>
        <p:spPr bwMode="auto">
          <a:xfrm>
            <a:off x="2051050" y="2420938"/>
            <a:ext cx="5224463" cy="1584325"/>
          </a:xfrm>
          <a:prstGeom prst="roundRect">
            <a:avLst>
              <a:gd name="adj" fmla="val 16667"/>
            </a:avLst>
          </a:prstGeom>
          <a:gradFill rotWithShape="1">
            <a:gsLst>
              <a:gs pos="0">
                <a:srgbClr val="000066"/>
              </a:gs>
              <a:gs pos="50000">
                <a:srgbClr val="065B98"/>
              </a:gs>
              <a:gs pos="100000">
                <a:srgbClr val="000066"/>
              </a:gs>
            </a:gsLst>
            <a:lin ang="0" scaled="1"/>
          </a:gradFill>
          <a:ln w="28575" algn="ctr">
            <a:solidFill>
              <a:srgbClr val="000066"/>
            </a:solidFill>
            <a:round/>
            <a:headEnd/>
            <a:tailEnd/>
          </a:ln>
          <a:effectLst>
            <a:outerShdw dist="35921" dir="2700000" algn="ctr" rotWithShape="0">
              <a:srgbClr val="808080"/>
            </a:outerShdw>
          </a:effectLst>
        </p:spPr>
        <p:txBody>
          <a:bodyPr anchor="ctr"/>
          <a:lstStyle/>
          <a:p>
            <a:pPr algn="ctr" rtl="0">
              <a:defRPr/>
            </a:pPr>
            <a:r>
              <a:rPr lang="ar-SA" sz="2400">
                <a:solidFill>
                  <a:schemeClr val="bg1"/>
                </a:solidFill>
              </a:rPr>
              <a:t>النتائج النهائية للأنشطة</a:t>
            </a:r>
            <a:endParaRPr lang="en-US" sz="2400">
              <a:solidFill>
                <a:schemeClr val="bg1"/>
              </a:solidFill>
            </a:endParaRPr>
          </a:p>
          <a:p>
            <a:pPr algn="ctr" rtl="0">
              <a:defRPr/>
            </a:pPr>
            <a:r>
              <a:rPr lang="en-US" sz="2400">
                <a:solidFill>
                  <a:schemeClr val="bg1"/>
                </a:solidFill>
              </a:rPr>
              <a:t>The end results for activities </a:t>
            </a:r>
            <a:r>
              <a:rPr lang="ar-SA" sz="2400">
                <a:solidFill>
                  <a:schemeClr val="bg1"/>
                </a:solidFill>
              </a:rPr>
              <a:t> </a:t>
            </a:r>
            <a:r>
              <a:rPr lang="en-US" sz="2400">
                <a:solidFill>
                  <a:schemeClr val="bg1"/>
                </a:solidFill>
              </a:rPr>
              <a:t> </a:t>
            </a:r>
          </a:p>
          <a:p>
            <a:pPr algn="ctr" rtl="0">
              <a:defRPr/>
            </a:pPr>
            <a:endParaRPr lang="en-US" sz="24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4" name="TextBox 3"/>
          <p:cNvSpPr txBox="1"/>
          <p:nvPr/>
        </p:nvSpPr>
        <p:spPr>
          <a:xfrm>
            <a:off x="360040" y="4149080"/>
            <a:ext cx="8604448" cy="523220"/>
          </a:xfrm>
          <a:prstGeom prst="rect">
            <a:avLst/>
          </a:prstGeom>
          <a:noFill/>
        </p:spPr>
        <p:txBody>
          <a:bodyPr wrap="square" rtlCol="0">
            <a:spAutoFit/>
          </a:bodyPr>
          <a:lstStyle/>
          <a:p>
            <a:r>
              <a:rPr lang="ar-QA" sz="2800" b="1" dirty="0"/>
              <a:t>المحور </a:t>
            </a:r>
            <a:r>
              <a:rPr lang="ar-QA" sz="2800" b="1" dirty="0" smtClean="0"/>
              <a:t>الثاني: </a:t>
            </a:r>
            <a:r>
              <a:rPr lang="ar-QA" sz="2800" b="1" dirty="0"/>
              <a:t>تطبيق عملي على مراحل إعداد التخطيط الاستراتيجي </a:t>
            </a:r>
            <a:endParaRPr lang="ar-SA" sz="2800" b="1" dirty="0"/>
          </a:p>
        </p:txBody>
      </p:sp>
      <p:sp>
        <p:nvSpPr>
          <p:cNvPr id="5" name="TextBox 4"/>
          <p:cNvSpPr txBox="1"/>
          <p:nvPr/>
        </p:nvSpPr>
        <p:spPr>
          <a:xfrm>
            <a:off x="2987824" y="1196752"/>
            <a:ext cx="5832648" cy="523220"/>
          </a:xfrm>
          <a:prstGeom prst="rect">
            <a:avLst/>
          </a:prstGeom>
          <a:noFill/>
        </p:spPr>
        <p:txBody>
          <a:bodyPr wrap="square" rtlCol="0">
            <a:spAutoFit/>
          </a:bodyPr>
          <a:lstStyle/>
          <a:p>
            <a:r>
              <a:rPr lang="ar-SA" sz="2800" b="1" dirty="0" smtClean="0"/>
              <a:t>المحور الأول: قراءات وتحليلات  استراتيجية</a:t>
            </a:r>
            <a:endParaRPr lang="ar-SA" sz="2800" b="1" dirty="0" smtClean="0">
              <a:effectLst/>
            </a:endParaRPr>
          </a:p>
        </p:txBody>
      </p:sp>
      <p:sp>
        <p:nvSpPr>
          <p:cNvPr id="6" name="TextBox 5"/>
          <p:cNvSpPr txBox="1"/>
          <p:nvPr/>
        </p:nvSpPr>
        <p:spPr>
          <a:xfrm>
            <a:off x="1115616" y="2001614"/>
            <a:ext cx="6552728" cy="523220"/>
          </a:xfrm>
          <a:prstGeom prst="rect">
            <a:avLst/>
          </a:prstGeom>
          <a:noFill/>
        </p:spPr>
        <p:txBody>
          <a:bodyPr wrap="square" rtlCol="0">
            <a:spAutoFit/>
          </a:bodyPr>
          <a:lstStyle/>
          <a:p>
            <a:r>
              <a:rPr lang="ar-SA" sz="2800" b="1" dirty="0" smtClean="0"/>
              <a:t>مفهوم التخطيط الاستراتيجي والمصطلحات الاساسية. </a:t>
            </a:r>
            <a:endParaRPr lang="ar-SA" sz="2800" b="1" dirty="0" smtClean="0">
              <a:effectLst/>
            </a:endParaRPr>
          </a:p>
        </p:txBody>
      </p:sp>
      <p:sp>
        <p:nvSpPr>
          <p:cNvPr id="7" name="TextBox 6"/>
          <p:cNvSpPr txBox="1"/>
          <p:nvPr/>
        </p:nvSpPr>
        <p:spPr>
          <a:xfrm>
            <a:off x="497687" y="2721694"/>
            <a:ext cx="7314673" cy="523220"/>
          </a:xfrm>
          <a:prstGeom prst="rect">
            <a:avLst/>
          </a:prstGeom>
          <a:noFill/>
        </p:spPr>
        <p:txBody>
          <a:bodyPr wrap="square" rtlCol="0">
            <a:spAutoFit/>
          </a:bodyPr>
          <a:lstStyle/>
          <a:p>
            <a:r>
              <a:rPr lang="ar-SA" sz="2800" b="1" dirty="0" smtClean="0"/>
              <a:t>دوافع توجه المؤسسات للتخطيط الاستراتيجي. </a:t>
            </a:r>
            <a:endParaRPr lang="ar-SA" sz="2800" b="1" dirty="0" smtClean="0">
              <a:effectLst/>
            </a:endParaRPr>
          </a:p>
        </p:txBody>
      </p:sp>
      <p:sp>
        <p:nvSpPr>
          <p:cNvPr id="8" name="TextBox 7"/>
          <p:cNvSpPr txBox="1"/>
          <p:nvPr/>
        </p:nvSpPr>
        <p:spPr>
          <a:xfrm>
            <a:off x="201282" y="3481844"/>
            <a:ext cx="7467062" cy="523220"/>
          </a:xfrm>
          <a:prstGeom prst="rect">
            <a:avLst/>
          </a:prstGeom>
          <a:noFill/>
        </p:spPr>
        <p:txBody>
          <a:bodyPr wrap="square" rtlCol="0">
            <a:spAutoFit/>
          </a:bodyPr>
          <a:lstStyle/>
          <a:p>
            <a:pPr>
              <a:defRPr/>
            </a:pPr>
            <a:r>
              <a:rPr lang="ar-SA" sz="2800" b="1" dirty="0"/>
              <a:t>علاقة رؤية قطر الوطنية بالتخطيط الاستراتيجي</a:t>
            </a:r>
            <a:endParaRPr lang="ar-QA" sz="2800" b="1" dirty="0"/>
          </a:p>
        </p:txBody>
      </p:sp>
      <p:sp>
        <p:nvSpPr>
          <p:cNvPr id="9" name="Oval 8"/>
          <p:cNvSpPr/>
          <p:nvPr/>
        </p:nvSpPr>
        <p:spPr>
          <a:xfrm>
            <a:off x="8028384" y="2001614"/>
            <a:ext cx="504056" cy="400110"/>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0" name="Oval 9"/>
          <p:cNvSpPr/>
          <p:nvPr/>
        </p:nvSpPr>
        <p:spPr>
          <a:xfrm>
            <a:off x="8072144" y="2674878"/>
            <a:ext cx="504056" cy="400110"/>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QA" dirty="0" smtClean="0"/>
              <a:t>2</a:t>
            </a:r>
            <a:endParaRPr lang="en-US" dirty="0"/>
          </a:p>
        </p:txBody>
      </p:sp>
      <p:sp>
        <p:nvSpPr>
          <p:cNvPr id="11" name="Oval 10"/>
          <p:cNvSpPr/>
          <p:nvPr/>
        </p:nvSpPr>
        <p:spPr>
          <a:xfrm>
            <a:off x="8072144" y="3404969"/>
            <a:ext cx="504056" cy="400110"/>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QA" dirty="0" smtClean="0"/>
              <a:t>3</a:t>
            </a:r>
            <a:endParaRPr lang="en-US" dirty="0"/>
          </a:p>
        </p:txBody>
      </p:sp>
      <p:sp>
        <p:nvSpPr>
          <p:cNvPr id="13" name="TextBox 12"/>
          <p:cNvSpPr txBox="1"/>
          <p:nvPr/>
        </p:nvSpPr>
        <p:spPr>
          <a:xfrm>
            <a:off x="2339752" y="4776827"/>
            <a:ext cx="5112568" cy="523220"/>
          </a:xfrm>
          <a:prstGeom prst="rect">
            <a:avLst/>
          </a:prstGeom>
          <a:noFill/>
        </p:spPr>
        <p:txBody>
          <a:bodyPr wrap="square" rtlCol="0">
            <a:spAutoFit/>
          </a:bodyPr>
          <a:lstStyle/>
          <a:p>
            <a:r>
              <a:rPr lang="ar-SA" sz="2800" b="1" dirty="0" smtClean="0"/>
              <a:t>كيفية  عمل التحليل البيئي للمؤسسة. </a:t>
            </a:r>
            <a:endParaRPr lang="ar-SA" sz="2800" b="1" dirty="0" smtClean="0">
              <a:effectLst/>
            </a:endParaRPr>
          </a:p>
        </p:txBody>
      </p:sp>
      <p:sp>
        <p:nvSpPr>
          <p:cNvPr id="14" name="TextBox 13"/>
          <p:cNvSpPr txBox="1"/>
          <p:nvPr/>
        </p:nvSpPr>
        <p:spPr>
          <a:xfrm>
            <a:off x="2195736" y="5496907"/>
            <a:ext cx="5328592" cy="461665"/>
          </a:xfrm>
          <a:prstGeom prst="rect">
            <a:avLst/>
          </a:prstGeom>
          <a:noFill/>
        </p:spPr>
        <p:txBody>
          <a:bodyPr wrap="square" rtlCol="0">
            <a:spAutoFit/>
          </a:bodyPr>
          <a:lstStyle/>
          <a:p>
            <a:r>
              <a:rPr lang="ar-SA" sz="2400" b="1" dirty="0" smtClean="0"/>
              <a:t>صياغة الرؤية والرسالة والقيم. </a:t>
            </a:r>
            <a:endParaRPr lang="ar-SA" sz="2400" b="1" dirty="0" smtClean="0">
              <a:effectLst/>
            </a:endParaRPr>
          </a:p>
        </p:txBody>
      </p:sp>
      <p:sp>
        <p:nvSpPr>
          <p:cNvPr id="15" name="TextBox 14"/>
          <p:cNvSpPr txBox="1"/>
          <p:nvPr/>
        </p:nvSpPr>
        <p:spPr>
          <a:xfrm>
            <a:off x="2051720" y="6207695"/>
            <a:ext cx="5472608" cy="461665"/>
          </a:xfrm>
          <a:prstGeom prst="rect">
            <a:avLst/>
          </a:prstGeom>
          <a:noFill/>
        </p:spPr>
        <p:txBody>
          <a:bodyPr wrap="square" rtlCol="0">
            <a:spAutoFit/>
          </a:bodyPr>
          <a:lstStyle/>
          <a:p>
            <a:pPr>
              <a:defRPr/>
            </a:pPr>
            <a:r>
              <a:rPr lang="ar-SA" sz="2400" b="1" dirty="0"/>
              <a:t>صياغة الأهداف الاستراتيجية</a:t>
            </a:r>
            <a:endParaRPr lang="ar-QA" sz="2400" b="1" dirty="0"/>
          </a:p>
        </p:txBody>
      </p:sp>
      <p:sp>
        <p:nvSpPr>
          <p:cNvPr id="16" name="Oval 15"/>
          <p:cNvSpPr/>
          <p:nvPr/>
        </p:nvSpPr>
        <p:spPr>
          <a:xfrm>
            <a:off x="7928128" y="4786689"/>
            <a:ext cx="504056" cy="400110"/>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7" name="Oval 16"/>
          <p:cNvSpPr/>
          <p:nvPr/>
        </p:nvSpPr>
        <p:spPr>
          <a:xfrm>
            <a:off x="7904700" y="5535051"/>
            <a:ext cx="504056" cy="400110"/>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QA" dirty="0" smtClean="0"/>
              <a:t>2</a:t>
            </a:r>
            <a:endParaRPr lang="en-US" dirty="0"/>
          </a:p>
        </p:txBody>
      </p:sp>
      <p:sp>
        <p:nvSpPr>
          <p:cNvPr id="18" name="Oval 17"/>
          <p:cNvSpPr/>
          <p:nvPr/>
        </p:nvSpPr>
        <p:spPr>
          <a:xfrm>
            <a:off x="7937140" y="6192306"/>
            <a:ext cx="504056" cy="400110"/>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QA" dirty="0" smtClean="0"/>
              <a:t>3</a:t>
            </a:r>
            <a:endParaRPr lang="en-US" dirty="0"/>
          </a:p>
        </p:txBody>
      </p:sp>
      <p:sp>
        <p:nvSpPr>
          <p:cNvPr id="19" name="TextBox 18"/>
          <p:cNvSpPr txBox="1">
            <a:spLocks noChangeArrowheads="1"/>
          </p:cNvSpPr>
          <p:nvPr/>
        </p:nvSpPr>
        <p:spPr bwMode="auto">
          <a:xfrm>
            <a:off x="5743252" y="128687"/>
            <a:ext cx="3311798" cy="70802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eaLnBrk="1" hangingPunct="1">
              <a:defRPr/>
            </a:pPr>
            <a:r>
              <a:rPr lang="ar-QA" sz="4000" b="1" dirty="0" smtClean="0">
                <a:solidFill>
                  <a:schemeClr val="bg1"/>
                </a:solidFill>
              </a:rPr>
              <a:t>مخطط  الورشة</a:t>
            </a:r>
          </a:p>
        </p:txBody>
      </p:sp>
    </p:spTree>
    <p:extLst>
      <p:ext uri="{BB962C8B-B14F-4D97-AF65-F5344CB8AC3E}">
        <p14:creationId xmlns:p14="http://schemas.microsoft.com/office/powerpoint/2010/main" val="30511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childTnLst>
                          </p:cTn>
                        </p:par>
                        <p:par>
                          <p:cTn id="17" fill="hold">
                            <p:stCondLst>
                              <p:cond delay="1000"/>
                            </p:stCondLst>
                            <p:childTnLst>
                              <p:par>
                                <p:cTn id="18" presetID="16" presetClass="entr" presetSubtype="21"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par>
                          <p:cTn id="21" fill="hold">
                            <p:stCondLst>
                              <p:cond delay="1500"/>
                            </p:stCondLst>
                            <p:childTnLst>
                              <p:par>
                                <p:cTn id="22" presetID="16" presetClass="entr" presetSubtype="21"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arn(inVertical)">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arn(inVertical)">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arn(inVertical)">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arn(inVertical)">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barn(inVertical)">
                                      <p:cBhvr>
                                        <p:cTn id="44" dur="500"/>
                                        <p:tgtEl>
                                          <p:spTgt spid="4"/>
                                        </p:tgtEl>
                                      </p:cBhvr>
                                    </p:animEffect>
                                  </p:childTnLst>
                                </p:cTn>
                              </p:par>
                            </p:childTnLst>
                          </p:cTn>
                        </p:par>
                        <p:par>
                          <p:cTn id="45" fill="hold">
                            <p:stCondLst>
                              <p:cond delay="500"/>
                            </p:stCondLst>
                            <p:childTnLst>
                              <p:par>
                                <p:cTn id="46" presetID="16" presetClass="entr" presetSubtype="21"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barn(inVertical)">
                                      <p:cBhvr>
                                        <p:cTn id="48" dur="500"/>
                                        <p:tgtEl>
                                          <p:spTgt spid="16"/>
                                        </p:tgtEl>
                                      </p:cBhvr>
                                    </p:animEffect>
                                  </p:childTnLst>
                                </p:cTn>
                              </p:par>
                            </p:childTnLst>
                          </p:cTn>
                        </p:par>
                        <p:par>
                          <p:cTn id="49" fill="hold">
                            <p:stCondLst>
                              <p:cond delay="1000"/>
                            </p:stCondLst>
                            <p:childTnLst>
                              <p:par>
                                <p:cTn id="50" presetID="16" presetClass="entr" presetSubtype="21"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arn(inVertical)">
                                      <p:cBhvr>
                                        <p:cTn id="52" dur="500"/>
                                        <p:tgtEl>
                                          <p:spTgt spid="17"/>
                                        </p:tgtEl>
                                      </p:cBhvr>
                                    </p:animEffect>
                                  </p:childTnLst>
                                </p:cTn>
                              </p:par>
                            </p:childTnLst>
                          </p:cTn>
                        </p:par>
                        <p:par>
                          <p:cTn id="53" fill="hold">
                            <p:stCondLst>
                              <p:cond delay="1500"/>
                            </p:stCondLst>
                            <p:childTnLst>
                              <p:par>
                                <p:cTn id="54" presetID="16" presetClass="entr" presetSubtype="21"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barn(inVertical)">
                                      <p:cBhvr>
                                        <p:cTn id="56" dur="500"/>
                                        <p:tgtEl>
                                          <p:spTgt spid="18"/>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barn(inVertical)">
                                      <p:cBhvr>
                                        <p:cTn id="61" dur="500"/>
                                        <p:tgtEl>
                                          <p:spTgt spid="13"/>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barn(inVertical)">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barn(inVertical)">
                                      <p:cBhvr>
                                        <p:cTn id="7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animBg="1"/>
      <p:bldP spid="10" grpId="0" animBg="1"/>
      <p:bldP spid="11" grpId="0" animBg="1"/>
      <p:bldP spid="13" grpId="0"/>
      <p:bldP spid="14" grpId="0"/>
      <p:bldP spid="15" grpId="0"/>
      <p:bldP spid="16" grpId="0" animBg="1"/>
      <p:bldP spid="17" grpId="0" animBg="1"/>
      <p:bldP spid="18" grpId="0" animBg="1"/>
      <p:bldP spid="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Content Placeholder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1588"/>
            <a:ext cx="9151938"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2"/>
          <p:cNvSpPr>
            <a:spLocks noChangeArrowheads="1"/>
          </p:cNvSpPr>
          <p:nvPr/>
        </p:nvSpPr>
        <p:spPr bwMode="auto">
          <a:xfrm>
            <a:off x="1371600" y="7518400"/>
            <a:ext cx="14287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endParaRPr lang="ar-QA" altLang="en-US" b="1">
              <a:solidFill>
                <a:schemeClr val="bg1"/>
              </a:solidFill>
            </a:endParaRPr>
          </a:p>
        </p:txBody>
      </p:sp>
      <p:sp>
        <p:nvSpPr>
          <p:cNvPr id="31748" name="Rectangle 3"/>
          <p:cNvSpPr>
            <a:spLocks noChangeArrowheads="1"/>
          </p:cNvSpPr>
          <p:nvPr/>
        </p:nvSpPr>
        <p:spPr bwMode="auto">
          <a:xfrm>
            <a:off x="3200400" y="7518400"/>
            <a:ext cx="21717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endParaRPr lang="ar-QA" altLang="en-US" b="1">
              <a:solidFill>
                <a:schemeClr val="bg1"/>
              </a:solidFill>
            </a:endParaRPr>
          </a:p>
        </p:txBody>
      </p:sp>
      <p:sp>
        <p:nvSpPr>
          <p:cNvPr id="4100" name="Rectangle 4"/>
          <p:cNvSpPr>
            <a:spLocks noChangeArrowheads="1"/>
          </p:cNvSpPr>
          <p:nvPr/>
        </p:nvSpPr>
        <p:spPr bwMode="auto">
          <a:xfrm>
            <a:off x="2934816" y="164178"/>
            <a:ext cx="6132334" cy="64294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lIns="90488" tIns="44450" rIns="90488" bIns="44450" anchor="ctr"/>
          <a:lstStyle/>
          <a:p>
            <a:pPr algn="l" eaLnBrk="0" fontAlgn="auto" hangingPunct="0">
              <a:spcBef>
                <a:spcPts val="0"/>
              </a:spcBef>
              <a:spcAft>
                <a:spcPts val="0"/>
              </a:spcAft>
              <a:defRPr/>
            </a:pPr>
            <a:r>
              <a:rPr lang="en-US" sz="3600" b="1" dirty="0">
                <a:solidFill>
                  <a:schemeClr val="bg1"/>
                </a:solidFill>
                <a:latin typeface="Times New Roman" pitchFamily="18" charset="0"/>
              </a:rPr>
              <a:t>What Are SMART GOALS?</a:t>
            </a:r>
          </a:p>
        </p:txBody>
      </p:sp>
      <p:sp>
        <p:nvSpPr>
          <p:cNvPr id="8" name="شكل بيضاوي 7"/>
          <p:cNvSpPr/>
          <p:nvPr/>
        </p:nvSpPr>
        <p:spPr bwMode="auto">
          <a:xfrm>
            <a:off x="539552" y="1124744"/>
            <a:ext cx="432048" cy="364682"/>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1"/>
          <a:lstStyle/>
          <a:p>
            <a:pPr algn="ctr" fontAlgn="auto">
              <a:spcBef>
                <a:spcPts val="0"/>
              </a:spcBef>
              <a:spcAft>
                <a:spcPts val="0"/>
              </a:spcAft>
              <a:defRPr/>
            </a:pPr>
            <a:r>
              <a:rPr lang="en-US" b="1" dirty="0">
                <a:solidFill>
                  <a:schemeClr val="bg1"/>
                </a:solidFill>
                <a:latin typeface="Times New Roman" pitchFamily="18" charset="0"/>
              </a:rPr>
              <a:t>S</a:t>
            </a:r>
            <a:endParaRPr lang="ar-QA" b="1" dirty="0">
              <a:solidFill>
                <a:schemeClr val="bg1"/>
              </a:solidFill>
            </a:endParaRPr>
          </a:p>
        </p:txBody>
      </p:sp>
      <p:sp>
        <p:nvSpPr>
          <p:cNvPr id="13" name="مربع نص 12"/>
          <p:cNvSpPr txBox="1"/>
          <p:nvPr/>
        </p:nvSpPr>
        <p:spPr>
          <a:xfrm>
            <a:off x="1500166" y="1124744"/>
            <a:ext cx="2071702" cy="461665"/>
          </a:xfrm>
          <a:prstGeom prst="rect">
            <a:avLst/>
          </a:prstGeom>
          <a:ln/>
        </p:spPr>
        <p:style>
          <a:lnRef idx="0">
            <a:schemeClr val="accent6"/>
          </a:lnRef>
          <a:fillRef idx="3">
            <a:schemeClr val="accent6"/>
          </a:fillRef>
          <a:effectRef idx="3">
            <a:schemeClr val="accent6"/>
          </a:effectRef>
          <a:fontRef idx="minor">
            <a:schemeClr val="lt1"/>
          </a:fontRef>
        </p:style>
        <p:txBody>
          <a:bodyPr rtlCol="1">
            <a:spAutoFit/>
          </a:bodyPr>
          <a:lstStyle/>
          <a:p>
            <a:pPr algn="l" fontAlgn="auto">
              <a:spcBef>
                <a:spcPts val="0"/>
              </a:spcBef>
              <a:spcAft>
                <a:spcPts val="0"/>
              </a:spcAft>
              <a:defRPr/>
            </a:pPr>
            <a:r>
              <a:rPr lang="en-US" sz="2400" b="1" dirty="0">
                <a:solidFill>
                  <a:schemeClr val="bg1"/>
                </a:solidFill>
                <a:latin typeface="Times New Roman" pitchFamily="18" charset="0"/>
              </a:rPr>
              <a:t>Specific</a:t>
            </a:r>
            <a:endParaRPr lang="ar-QA" sz="2400" b="1" dirty="0">
              <a:solidFill>
                <a:schemeClr val="bg1"/>
              </a:solidFill>
              <a:latin typeface="Times New Roman" pitchFamily="18" charset="0"/>
            </a:endParaRPr>
          </a:p>
        </p:txBody>
      </p:sp>
      <p:sp>
        <p:nvSpPr>
          <p:cNvPr id="14" name="مربع نص 13"/>
          <p:cNvSpPr txBox="1"/>
          <p:nvPr/>
        </p:nvSpPr>
        <p:spPr>
          <a:xfrm>
            <a:off x="1555370" y="1830222"/>
            <a:ext cx="2087936" cy="46166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1">
            <a:spAutoFit/>
          </a:bodyPr>
          <a:lstStyle/>
          <a:p>
            <a:pPr algn="l" rtl="0" fontAlgn="auto">
              <a:spcBef>
                <a:spcPts val="0"/>
              </a:spcBef>
              <a:spcAft>
                <a:spcPts val="0"/>
              </a:spcAft>
              <a:defRPr/>
            </a:pPr>
            <a:r>
              <a:rPr lang="en-US" sz="2400" b="1" dirty="0">
                <a:solidFill>
                  <a:schemeClr val="bg1"/>
                </a:solidFill>
                <a:latin typeface="Times New Roman" pitchFamily="18" charset="0"/>
              </a:rPr>
              <a:t>Measurable</a:t>
            </a:r>
            <a:endParaRPr lang="ar-QA" sz="2400" b="1" dirty="0">
              <a:solidFill>
                <a:schemeClr val="bg1"/>
              </a:solidFill>
            </a:endParaRPr>
          </a:p>
        </p:txBody>
      </p:sp>
      <p:sp>
        <p:nvSpPr>
          <p:cNvPr id="15" name="مربع نص 14"/>
          <p:cNvSpPr txBox="1"/>
          <p:nvPr/>
        </p:nvSpPr>
        <p:spPr>
          <a:xfrm>
            <a:off x="1500166" y="2521523"/>
            <a:ext cx="2143140" cy="461665"/>
          </a:xfrm>
          <a:prstGeom prst="rect">
            <a:avLst/>
          </a:prstGeom>
          <a:ln/>
        </p:spPr>
        <p:style>
          <a:lnRef idx="0">
            <a:schemeClr val="accent6"/>
          </a:lnRef>
          <a:fillRef idx="3">
            <a:schemeClr val="accent6"/>
          </a:fillRef>
          <a:effectRef idx="3">
            <a:schemeClr val="accent6"/>
          </a:effectRef>
          <a:fontRef idx="minor">
            <a:schemeClr val="lt1"/>
          </a:fontRef>
        </p:style>
        <p:txBody>
          <a:bodyPr rtlCol="1">
            <a:spAutoFit/>
          </a:bodyPr>
          <a:lstStyle/>
          <a:p>
            <a:pPr algn="l" fontAlgn="auto">
              <a:spcBef>
                <a:spcPts val="0"/>
              </a:spcBef>
              <a:spcAft>
                <a:spcPts val="0"/>
              </a:spcAft>
              <a:defRPr/>
            </a:pPr>
            <a:r>
              <a:rPr lang="en-US" sz="2400" b="1" dirty="0">
                <a:solidFill>
                  <a:schemeClr val="bg1"/>
                </a:solidFill>
                <a:latin typeface="Times New Roman" pitchFamily="18" charset="0"/>
              </a:rPr>
              <a:t> Achievable  </a:t>
            </a:r>
            <a:endParaRPr lang="ar-QA" sz="2400" b="1" dirty="0">
              <a:solidFill>
                <a:schemeClr val="bg1"/>
              </a:solidFill>
              <a:latin typeface="Times New Roman" pitchFamily="18" charset="0"/>
            </a:endParaRPr>
          </a:p>
        </p:txBody>
      </p:sp>
      <p:sp>
        <p:nvSpPr>
          <p:cNvPr id="16" name="مربع نص 15"/>
          <p:cNvSpPr txBox="1"/>
          <p:nvPr/>
        </p:nvSpPr>
        <p:spPr>
          <a:xfrm>
            <a:off x="1500166" y="3279782"/>
            <a:ext cx="2143140" cy="46166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1">
            <a:spAutoFit/>
          </a:bodyPr>
          <a:lstStyle/>
          <a:p>
            <a:pPr algn="l" fontAlgn="auto">
              <a:spcBef>
                <a:spcPts val="0"/>
              </a:spcBef>
              <a:spcAft>
                <a:spcPts val="0"/>
              </a:spcAft>
              <a:defRPr/>
            </a:pPr>
            <a:r>
              <a:rPr lang="en-US" sz="2400" b="1" dirty="0">
                <a:solidFill>
                  <a:schemeClr val="bg1"/>
                </a:solidFill>
                <a:latin typeface="Times New Roman" pitchFamily="18" charset="0"/>
              </a:rPr>
              <a:t>Realistic </a:t>
            </a:r>
            <a:r>
              <a:rPr lang="en-US" sz="1600" b="1" dirty="0">
                <a:solidFill>
                  <a:schemeClr val="bg1"/>
                </a:solidFill>
                <a:latin typeface="Times New Roman" pitchFamily="18" charset="0"/>
              </a:rPr>
              <a:t> </a:t>
            </a:r>
            <a:endParaRPr lang="ar-QA" sz="1600" b="1" dirty="0">
              <a:solidFill>
                <a:schemeClr val="bg1"/>
              </a:solidFill>
            </a:endParaRPr>
          </a:p>
        </p:txBody>
      </p:sp>
      <p:sp>
        <p:nvSpPr>
          <p:cNvPr id="17" name="مربع نص 16"/>
          <p:cNvSpPr txBox="1"/>
          <p:nvPr/>
        </p:nvSpPr>
        <p:spPr>
          <a:xfrm>
            <a:off x="1500166" y="3933056"/>
            <a:ext cx="2071702" cy="46166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rtlCol="1">
            <a:spAutoFit/>
          </a:bodyPr>
          <a:lstStyle/>
          <a:p>
            <a:pPr algn="l" rtl="0" fontAlgn="auto">
              <a:spcBef>
                <a:spcPts val="0"/>
              </a:spcBef>
              <a:spcAft>
                <a:spcPts val="0"/>
              </a:spcAft>
              <a:defRPr/>
            </a:pPr>
            <a:r>
              <a:rPr lang="en-US" sz="2400" b="1" dirty="0">
                <a:solidFill>
                  <a:schemeClr val="bg1"/>
                </a:solidFill>
                <a:latin typeface="Times New Roman" pitchFamily="18" charset="0"/>
              </a:rPr>
              <a:t>Time-bound</a:t>
            </a:r>
            <a:endParaRPr lang="ar-QA" sz="2400" b="1" dirty="0">
              <a:solidFill>
                <a:schemeClr val="bg1"/>
              </a:solidFill>
              <a:latin typeface="Times New Roman" pitchFamily="18" charset="0"/>
            </a:endParaRPr>
          </a:p>
        </p:txBody>
      </p:sp>
      <p:sp>
        <p:nvSpPr>
          <p:cNvPr id="20" name="مربع نص 19"/>
          <p:cNvSpPr txBox="1"/>
          <p:nvPr/>
        </p:nvSpPr>
        <p:spPr>
          <a:xfrm>
            <a:off x="1492756" y="4725144"/>
            <a:ext cx="2143140" cy="46166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1">
            <a:spAutoFit/>
          </a:bodyPr>
          <a:lstStyle/>
          <a:p>
            <a:pPr algn="l" fontAlgn="auto">
              <a:spcBef>
                <a:spcPts val="0"/>
              </a:spcBef>
              <a:spcAft>
                <a:spcPts val="0"/>
              </a:spcAft>
              <a:defRPr/>
            </a:pPr>
            <a:r>
              <a:rPr lang="en-US" sz="2400" b="1" dirty="0">
                <a:solidFill>
                  <a:schemeClr val="bg1"/>
                </a:solidFill>
                <a:latin typeface="Times New Roman" pitchFamily="18" charset="0"/>
              </a:rPr>
              <a:t>Execution  </a:t>
            </a:r>
            <a:r>
              <a:rPr lang="en-US" sz="1600" b="1" dirty="0">
                <a:solidFill>
                  <a:schemeClr val="bg1"/>
                </a:solidFill>
                <a:latin typeface="Times New Roman" pitchFamily="18" charset="0"/>
              </a:rPr>
              <a:t> </a:t>
            </a:r>
            <a:endParaRPr lang="ar-QA" sz="1600" b="1" dirty="0">
              <a:solidFill>
                <a:schemeClr val="bg1"/>
              </a:solidFill>
            </a:endParaRPr>
          </a:p>
        </p:txBody>
      </p:sp>
      <p:sp>
        <p:nvSpPr>
          <p:cNvPr id="21" name="مربع نص 20"/>
          <p:cNvSpPr txBox="1"/>
          <p:nvPr/>
        </p:nvSpPr>
        <p:spPr>
          <a:xfrm>
            <a:off x="1564194" y="5373216"/>
            <a:ext cx="2071702" cy="46166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rtlCol="1">
            <a:spAutoFit/>
          </a:bodyPr>
          <a:lstStyle/>
          <a:p>
            <a:pPr algn="l" rtl="0" fontAlgn="auto">
              <a:spcBef>
                <a:spcPts val="0"/>
              </a:spcBef>
              <a:spcAft>
                <a:spcPts val="0"/>
              </a:spcAft>
              <a:defRPr/>
            </a:pPr>
            <a:r>
              <a:rPr lang="en-US" sz="2400" b="1" dirty="0">
                <a:solidFill>
                  <a:schemeClr val="bg1"/>
                </a:solidFill>
                <a:latin typeface="Times New Roman" pitchFamily="18" charset="0"/>
              </a:rPr>
              <a:t>Review </a:t>
            </a:r>
            <a:endParaRPr lang="ar-QA" sz="2400" b="1" dirty="0">
              <a:solidFill>
                <a:schemeClr val="bg1"/>
              </a:solidFill>
              <a:latin typeface="Times New Roman" pitchFamily="18" charset="0"/>
            </a:endParaRPr>
          </a:p>
        </p:txBody>
      </p:sp>
      <p:sp>
        <p:nvSpPr>
          <p:cNvPr id="22" name="مربع نص 21"/>
          <p:cNvSpPr txBox="1"/>
          <p:nvPr/>
        </p:nvSpPr>
        <p:spPr>
          <a:xfrm>
            <a:off x="4357686" y="1124744"/>
            <a:ext cx="2071702" cy="461665"/>
          </a:xfrm>
          <a:prstGeom prst="rect">
            <a:avLst/>
          </a:prstGeom>
          <a:ln/>
        </p:spPr>
        <p:style>
          <a:lnRef idx="0">
            <a:schemeClr val="accent6"/>
          </a:lnRef>
          <a:fillRef idx="3">
            <a:schemeClr val="accent6"/>
          </a:fillRef>
          <a:effectRef idx="3">
            <a:schemeClr val="accent6"/>
          </a:effectRef>
          <a:fontRef idx="minor">
            <a:schemeClr val="lt1"/>
          </a:fontRef>
        </p:style>
        <p:txBody>
          <a:bodyPr rtlCol="1">
            <a:spAutoFit/>
          </a:bodyPr>
          <a:lstStyle/>
          <a:p>
            <a:pPr algn="l" fontAlgn="auto">
              <a:spcBef>
                <a:spcPts val="0"/>
              </a:spcBef>
              <a:spcAft>
                <a:spcPts val="0"/>
              </a:spcAft>
              <a:defRPr/>
            </a:pPr>
            <a:r>
              <a:rPr lang="ar-QA" sz="2400" b="1" dirty="0">
                <a:solidFill>
                  <a:schemeClr val="bg1"/>
                </a:solidFill>
                <a:latin typeface="Times New Roman" pitchFamily="18" charset="0"/>
              </a:rPr>
              <a:t>محدد</a:t>
            </a:r>
          </a:p>
        </p:txBody>
      </p:sp>
      <p:sp>
        <p:nvSpPr>
          <p:cNvPr id="23" name="مربع نص 22"/>
          <p:cNvSpPr txBox="1"/>
          <p:nvPr/>
        </p:nvSpPr>
        <p:spPr>
          <a:xfrm>
            <a:off x="4412890" y="1830222"/>
            <a:ext cx="2087936" cy="46166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1">
            <a:spAutoFit/>
          </a:bodyPr>
          <a:lstStyle/>
          <a:p>
            <a:pPr algn="l" rtl="0" fontAlgn="auto">
              <a:spcBef>
                <a:spcPts val="0"/>
              </a:spcBef>
              <a:spcAft>
                <a:spcPts val="0"/>
              </a:spcAft>
              <a:defRPr/>
            </a:pPr>
            <a:r>
              <a:rPr lang="ar-QA" sz="2400" b="1" dirty="0">
                <a:solidFill>
                  <a:schemeClr val="bg1"/>
                </a:solidFill>
                <a:latin typeface="Times New Roman" pitchFamily="18" charset="0"/>
              </a:rPr>
              <a:t>قابل للقياس </a:t>
            </a:r>
            <a:endParaRPr lang="ar-QA" sz="2400" b="1" dirty="0">
              <a:solidFill>
                <a:schemeClr val="bg1"/>
              </a:solidFill>
            </a:endParaRPr>
          </a:p>
        </p:txBody>
      </p:sp>
      <p:sp>
        <p:nvSpPr>
          <p:cNvPr id="24" name="مربع نص 23"/>
          <p:cNvSpPr txBox="1"/>
          <p:nvPr/>
        </p:nvSpPr>
        <p:spPr>
          <a:xfrm>
            <a:off x="4357686" y="2521523"/>
            <a:ext cx="2143140" cy="461665"/>
          </a:xfrm>
          <a:prstGeom prst="rect">
            <a:avLst/>
          </a:prstGeom>
          <a:ln/>
        </p:spPr>
        <p:style>
          <a:lnRef idx="0">
            <a:schemeClr val="accent6"/>
          </a:lnRef>
          <a:fillRef idx="3">
            <a:schemeClr val="accent6"/>
          </a:fillRef>
          <a:effectRef idx="3">
            <a:schemeClr val="accent6"/>
          </a:effectRef>
          <a:fontRef idx="minor">
            <a:schemeClr val="lt1"/>
          </a:fontRef>
        </p:style>
        <p:txBody>
          <a:bodyPr rtlCol="1">
            <a:spAutoFit/>
          </a:bodyPr>
          <a:lstStyle/>
          <a:p>
            <a:pPr algn="l" fontAlgn="auto">
              <a:spcBef>
                <a:spcPts val="0"/>
              </a:spcBef>
              <a:spcAft>
                <a:spcPts val="0"/>
              </a:spcAft>
              <a:defRPr/>
            </a:pPr>
            <a:r>
              <a:rPr lang="en-US" sz="2400" b="1" dirty="0">
                <a:solidFill>
                  <a:schemeClr val="bg1"/>
                </a:solidFill>
                <a:latin typeface="Times New Roman" pitchFamily="18" charset="0"/>
              </a:rPr>
              <a:t> </a:t>
            </a:r>
            <a:r>
              <a:rPr lang="ar-QA" sz="2400" b="1" dirty="0">
                <a:solidFill>
                  <a:schemeClr val="bg1"/>
                </a:solidFill>
                <a:latin typeface="Times New Roman" pitchFamily="18" charset="0"/>
              </a:rPr>
              <a:t>قابل للتحقيق </a:t>
            </a:r>
            <a:r>
              <a:rPr lang="en-US" sz="2400" b="1" dirty="0">
                <a:solidFill>
                  <a:schemeClr val="bg1"/>
                </a:solidFill>
                <a:latin typeface="Times New Roman" pitchFamily="18" charset="0"/>
              </a:rPr>
              <a:t>  </a:t>
            </a:r>
            <a:endParaRPr lang="ar-QA" sz="2400" b="1" dirty="0">
              <a:solidFill>
                <a:schemeClr val="bg1"/>
              </a:solidFill>
              <a:latin typeface="Times New Roman" pitchFamily="18" charset="0"/>
            </a:endParaRPr>
          </a:p>
        </p:txBody>
      </p:sp>
      <p:sp>
        <p:nvSpPr>
          <p:cNvPr id="25" name="مربع نص 24"/>
          <p:cNvSpPr txBox="1"/>
          <p:nvPr/>
        </p:nvSpPr>
        <p:spPr>
          <a:xfrm>
            <a:off x="4357686" y="3279782"/>
            <a:ext cx="2143140" cy="46166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1">
            <a:spAutoFit/>
          </a:bodyPr>
          <a:lstStyle/>
          <a:p>
            <a:pPr algn="l" fontAlgn="auto">
              <a:spcBef>
                <a:spcPts val="0"/>
              </a:spcBef>
              <a:spcAft>
                <a:spcPts val="0"/>
              </a:spcAft>
              <a:defRPr/>
            </a:pPr>
            <a:r>
              <a:rPr lang="ar-QA" sz="2400" b="1" dirty="0">
                <a:solidFill>
                  <a:schemeClr val="bg1"/>
                </a:solidFill>
                <a:latin typeface="Times New Roman" pitchFamily="18" charset="0"/>
              </a:rPr>
              <a:t>واقعي</a:t>
            </a:r>
            <a:r>
              <a:rPr lang="en-US" sz="2400" b="1" dirty="0">
                <a:solidFill>
                  <a:schemeClr val="bg1"/>
                </a:solidFill>
                <a:latin typeface="Times New Roman" pitchFamily="18" charset="0"/>
              </a:rPr>
              <a:t> </a:t>
            </a:r>
            <a:r>
              <a:rPr lang="en-US" sz="1600" b="1" dirty="0">
                <a:solidFill>
                  <a:schemeClr val="bg1"/>
                </a:solidFill>
                <a:latin typeface="Times New Roman" pitchFamily="18" charset="0"/>
              </a:rPr>
              <a:t> </a:t>
            </a:r>
            <a:endParaRPr lang="ar-QA" sz="1600" b="1" dirty="0">
              <a:solidFill>
                <a:schemeClr val="bg1"/>
              </a:solidFill>
            </a:endParaRPr>
          </a:p>
        </p:txBody>
      </p:sp>
      <p:sp>
        <p:nvSpPr>
          <p:cNvPr id="26" name="مربع نص 25"/>
          <p:cNvSpPr txBox="1"/>
          <p:nvPr/>
        </p:nvSpPr>
        <p:spPr>
          <a:xfrm>
            <a:off x="4357686" y="3933056"/>
            <a:ext cx="2071702" cy="46166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rtlCol="1">
            <a:spAutoFit/>
          </a:bodyPr>
          <a:lstStyle/>
          <a:p>
            <a:pPr algn="l" rtl="0" fontAlgn="auto">
              <a:spcBef>
                <a:spcPts val="0"/>
              </a:spcBef>
              <a:spcAft>
                <a:spcPts val="0"/>
              </a:spcAft>
              <a:defRPr/>
            </a:pPr>
            <a:r>
              <a:rPr lang="ar-QA" sz="2400" b="1" dirty="0">
                <a:solidFill>
                  <a:schemeClr val="bg1"/>
                </a:solidFill>
                <a:latin typeface="Times New Roman" pitchFamily="18" charset="0"/>
              </a:rPr>
              <a:t>محدد بزمن</a:t>
            </a:r>
          </a:p>
        </p:txBody>
      </p:sp>
      <p:sp>
        <p:nvSpPr>
          <p:cNvPr id="27" name="مربع نص 26"/>
          <p:cNvSpPr txBox="1"/>
          <p:nvPr/>
        </p:nvSpPr>
        <p:spPr>
          <a:xfrm>
            <a:off x="4373076" y="4725144"/>
            <a:ext cx="2143140" cy="46166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rtlCol="1">
            <a:spAutoFit/>
          </a:bodyPr>
          <a:lstStyle/>
          <a:p>
            <a:pPr algn="l" fontAlgn="auto">
              <a:spcBef>
                <a:spcPts val="0"/>
              </a:spcBef>
              <a:spcAft>
                <a:spcPts val="0"/>
              </a:spcAft>
              <a:defRPr/>
            </a:pPr>
            <a:r>
              <a:rPr lang="ar-QA" sz="2400" b="1" dirty="0">
                <a:solidFill>
                  <a:schemeClr val="bg1"/>
                </a:solidFill>
                <a:latin typeface="Times New Roman" pitchFamily="18" charset="0"/>
              </a:rPr>
              <a:t>التنفيذ </a:t>
            </a:r>
            <a:r>
              <a:rPr lang="en-US" sz="2400" b="1" dirty="0">
                <a:solidFill>
                  <a:schemeClr val="bg1"/>
                </a:solidFill>
                <a:latin typeface="Times New Roman" pitchFamily="18" charset="0"/>
              </a:rPr>
              <a:t>  </a:t>
            </a:r>
            <a:r>
              <a:rPr lang="en-US" sz="1600" b="1" dirty="0">
                <a:solidFill>
                  <a:schemeClr val="bg1"/>
                </a:solidFill>
                <a:latin typeface="Times New Roman" pitchFamily="18" charset="0"/>
              </a:rPr>
              <a:t> </a:t>
            </a:r>
            <a:endParaRPr lang="ar-QA" sz="1600" b="1" dirty="0">
              <a:solidFill>
                <a:schemeClr val="bg1"/>
              </a:solidFill>
            </a:endParaRPr>
          </a:p>
        </p:txBody>
      </p:sp>
      <p:sp>
        <p:nvSpPr>
          <p:cNvPr id="28" name="مربع نص 27"/>
          <p:cNvSpPr txBox="1"/>
          <p:nvPr/>
        </p:nvSpPr>
        <p:spPr>
          <a:xfrm>
            <a:off x="4355976" y="5373216"/>
            <a:ext cx="2071702" cy="46166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1"/>
          </a:lnRef>
          <a:fillRef idx="3">
            <a:schemeClr val="accent1"/>
          </a:fillRef>
          <a:effectRef idx="3">
            <a:schemeClr val="accent1"/>
          </a:effectRef>
          <a:fontRef idx="minor">
            <a:schemeClr val="lt1"/>
          </a:fontRef>
        </p:style>
        <p:txBody>
          <a:bodyPr rtlCol="1">
            <a:spAutoFit/>
          </a:bodyPr>
          <a:lstStyle/>
          <a:p>
            <a:pPr algn="l" rtl="0" fontAlgn="auto">
              <a:spcBef>
                <a:spcPts val="0"/>
              </a:spcBef>
              <a:spcAft>
                <a:spcPts val="0"/>
              </a:spcAft>
              <a:defRPr/>
            </a:pPr>
            <a:r>
              <a:rPr lang="ar-QA" sz="2400" b="1" dirty="0">
                <a:solidFill>
                  <a:schemeClr val="bg1"/>
                </a:solidFill>
                <a:latin typeface="Times New Roman" pitchFamily="18" charset="0"/>
              </a:rPr>
              <a:t>المراجعة</a:t>
            </a:r>
            <a:r>
              <a:rPr lang="en-US" sz="2400" b="1" dirty="0">
                <a:solidFill>
                  <a:schemeClr val="bg1"/>
                </a:solidFill>
                <a:latin typeface="Times New Roman" pitchFamily="18" charset="0"/>
              </a:rPr>
              <a:t> </a:t>
            </a:r>
            <a:endParaRPr lang="ar-QA" sz="2400" b="1" dirty="0">
              <a:solidFill>
                <a:schemeClr val="bg1"/>
              </a:solidFill>
              <a:latin typeface="Times New Roman" pitchFamily="18" charset="0"/>
            </a:endParaRPr>
          </a:p>
        </p:txBody>
      </p:sp>
      <p:sp>
        <p:nvSpPr>
          <p:cNvPr id="29" name="شكل بيضاوي 7"/>
          <p:cNvSpPr/>
          <p:nvPr/>
        </p:nvSpPr>
        <p:spPr bwMode="auto">
          <a:xfrm>
            <a:off x="539552" y="1840182"/>
            <a:ext cx="432048" cy="364682"/>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1"/>
          <a:lstStyle/>
          <a:p>
            <a:pPr algn="ctr" fontAlgn="auto">
              <a:spcBef>
                <a:spcPts val="0"/>
              </a:spcBef>
              <a:spcAft>
                <a:spcPts val="0"/>
              </a:spcAft>
              <a:defRPr/>
            </a:pPr>
            <a:r>
              <a:rPr lang="en-US" b="1" dirty="0">
                <a:solidFill>
                  <a:schemeClr val="bg1"/>
                </a:solidFill>
                <a:latin typeface="Times New Roman" pitchFamily="18" charset="0"/>
              </a:rPr>
              <a:t>M</a:t>
            </a:r>
            <a:endParaRPr lang="ar-QA" b="1" dirty="0">
              <a:solidFill>
                <a:schemeClr val="bg1"/>
              </a:solidFill>
            </a:endParaRPr>
          </a:p>
        </p:txBody>
      </p:sp>
      <p:sp>
        <p:nvSpPr>
          <p:cNvPr id="30" name="شكل بيضاوي 7"/>
          <p:cNvSpPr/>
          <p:nvPr/>
        </p:nvSpPr>
        <p:spPr bwMode="auto">
          <a:xfrm>
            <a:off x="539552" y="2560262"/>
            <a:ext cx="432048" cy="364682"/>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1"/>
          <a:lstStyle/>
          <a:p>
            <a:pPr algn="ctr" fontAlgn="auto">
              <a:spcBef>
                <a:spcPts val="0"/>
              </a:spcBef>
              <a:spcAft>
                <a:spcPts val="0"/>
              </a:spcAft>
              <a:defRPr/>
            </a:pPr>
            <a:r>
              <a:rPr lang="en-US" b="1" dirty="0">
                <a:solidFill>
                  <a:schemeClr val="bg1"/>
                </a:solidFill>
                <a:latin typeface="Times New Roman" pitchFamily="18" charset="0"/>
              </a:rPr>
              <a:t>A</a:t>
            </a:r>
            <a:endParaRPr lang="ar-QA" b="1" dirty="0">
              <a:solidFill>
                <a:schemeClr val="bg1"/>
              </a:solidFill>
            </a:endParaRPr>
          </a:p>
        </p:txBody>
      </p:sp>
      <p:sp>
        <p:nvSpPr>
          <p:cNvPr id="31" name="شكل بيضاوي 7"/>
          <p:cNvSpPr/>
          <p:nvPr/>
        </p:nvSpPr>
        <p:spPr bwMode="auto">
          <a:xfrm>
            <a:off x="539552" y="3212976"/>
            <a:ext cx="432048" cy="364682"/>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1"/>
          <a:lstStyle/>
          <a:p>
            <a:pPr algn="ctr" fontAlgn="auto">
              <a:spcBef>
                <a:spcPts val="0"/>
              </a:spcBef>
              <a:spcAft>
                <a:spcPts val="0"/>
              </a:spcAft>
              <a:defRPr/>
            </a:pPr>
            <a:r>
              <a:rPr lang="en-US" b="1" dirty="0">
                <a:solidFill>
                  <a:schemeClr val="bg1"/>
                </a:solidFill>
                <a:latin typeface="Times New Roman" pitchFamily="18" charset="0"/>
              </a:rPr>
              <a:t>R</a:t>
            </a:r>
            <a:endParaRPr lang="ar-QA" b="1" dirty="0">
              <a:solidFill>
                <a:schemeClr val="bg1"/>
              </a:solidFill>
            </a:endParaRPr>
          </a:p>
        </p:txBody>
      </p:sp>
      <p:sp>
        <p:nvSpPr>
          <p:cNvPr id="32" name="شكل بيضاوي 7"/>
          <p:cNvSpPr/>
          <p:nvPr/>
        </p:nvSpPr>
        <p:spPr bwMode="auto">
          <a:xfrm>
            <a:off x="539552" y="3933056"/>
            <a:ext cx="432048" cy="364682"/>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1"/>
          <a:lstStyle/>
          <a:p>
            <a:pPr algn="ctr" fontAlgn="auto">
              <a:spcBef>
                <a:spcPts val="0"/>
              </a:spcBef>
              <a:spcAft>
                <a:spcPts val="0"/>
              </a:spcAft>
              <a:defRPr/>
            </a:pPr>
            <a:r>
              <a:rPr lang="en-US" b="1" dirty="0">
                <a:solidFill>
                  <a:schemeClr val="bg1"/>
                </a:solidFill>
                <a:latin typeface="Times New Roman" pitchFamily="18" charset="0"/>
              </a:rPr>
              <a:t>T</a:t>
            </a:r>
            <a:endParaRPr lang="ar-QA" b="1" dirty="0">
              <a:solidFill>
                <a:schemeClr val="bg1"/>
              </a:solidFill>
            </a:endParaRPr>
          </a:p>
        </p:txBody>
      </p:sp>
      <p:sp>
        <p:nvSpPr>
          <p:cNvPr id="33" name="شكل بيضاوي 7"/>
          <p:cNvSpPr/>
          <p:nvPr/>
        </p:nvSpPr>
        <p:spPr bwMode="auto">
          <a:xfrm>
            <a:off x="539552" y="4725144"/>
            <a:ext cx="432048" cy="364682"/>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1"/>
          <a:lstStyle/>
          <a:p>
            <a:pPr algn="ctr" fontAlgn="auto">
              <a:spcBef>
                <a:spcPts val="0"/>
              </a:spcBef>
              <a:spcAft>
                <a:spcPts val="0"/>
              </a:spcAft>
              <a:defRPr/>
            </a:pPr>
            <a:r>
              <a:rPr lang="en-US" b="1" dirty="0">
                <a:solidFill>
                  <a:schemeClr val="bg1"/>
                </a:solidFill>
                <a:latin typeface="Times New Roman" pitchFamily="18" charset="0"/>
              </a:rPr>
              <a:t>E</a:t>
            </a:r>
            <a:endParaRPr lang="ar-QA" b="1" dirty="0">
              <a:solidFill>
                <a:schemeClr val="bg1"/>
              </a:solidFill>
            </a:endParaRPr>
          </a:p>
        </p:txBody>
      </p:sp>
      <p:sp>
        <p:nvSpPr>
          <p:cNvPr id="34" name="شكل بيضاوي 7"/>
          <p:cNvSpPr/>
          <p:nvPr/>
        </p:nvSpPr>
        <p:spPr bwMode="auto">
          <a:xfrm>
            <a:off x="539552" y="5445224"/>
            <a:ext cx="432048" cy="364682"/>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rtlCol="1"/>
          <a:lstStyle/>
          <a:p>
            <a:pPr algn="ctr" fontAlgn="auto">
              <a:spcBef>
                <a:spcPts val="0"/>
              </a:spcBef>
              <a:spcAft>
                <a:spcPts val="0"/>
              </a:spcAft>
              <a:defRPr/>
            </a:pPr>
            <a:r>
              <a:rPr lang="en-US" b="1" dirty="0">
                <a:solidFill>
                  <a:schemeClr val="bg1"/>
                </a:solidFill>
                <a:latin typeface="Times New Roman" pitchFamily="18" charset="0"/>
              </a:rPr>
              <a:t>R</a:t>
            </a:r>
            <a:endParaRPr lang="ar-QA" b="1"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ox(in)">
                                      <p:cBhvr>
                                        <p:cTn id="7" dur="500"/>
                                        <p:tgtEl>
                                          <p:spTgt spid="4100"/>
                                        </p:tgtEl>
                                      </p:cBhvr>
                                    </p:animEffect>
                                  </p:childTnLst>
                                </p:cTn>
                              </p:par>
                            </p:childTnLst>
                          </p:cTn>
                        </p:par>
                        <p:par>
                          <p:cTn id="8" fill="hold" nodeType="afterGroup">
                            <p:stCondLst>
                              <p:cond delay="500"/>
                            </p:stCondLst>
                            <p:childTnLst>
                              <p:par>
                                <p:cTn id="9" presetID="8" presetClass="entr" presetSubtype="16" fill="hold" nodeType="afterEffect">
                                  <p:stCondLst>
                                    <p:cond delay="1000"/>
                                  </p:stCondLst>
                                  <p:childTnLst>
                                    <p:set>
                                      <p:cBhvr>
                                        <p:cTn id="10" dur="1" fill="hold">
                                          <p:stCondLst>
                                            <p:cond delay="0"/>
                                          </p:stCondLst>
                                        </p:cTn>
                                        <p:tgtEl>
                                          <p:spTgt spid="8"/>
                                        </p:tgtEl>
                                        <p:attrNameLst>
                                          <p:attrName>style.visibility</p:attrName>
                                        </p:attrNameLst>
                                      </p:cBhvr>
                                      <p:to>
                                        <p:strVal val="visible"/>
                                      </p:to>
                                    </p:set>
                                    <p:animEffect transition="in" filter="diamond(in)">
                                      <p:cBhvr>
                                        <p:cTn id="11" dur="2000"/>
                                        <p:tgtEl>
                                          <p:spTgt spid="8"/>
                                        </p:tgtEl>
                                      </p:cBhvr>
                                    </p:animEffect>
                                  </p:childTnLst>
                                </p:cTn>
                              </p:par>
                            </p:childTnLst>
                          </p:cTn>
                        </p:par>
                        <p:par>
                          <p:cTn id="12" fill="hold" nodeType="afterGroup">
                            <p:stCondLst>
                              <p:cond delay="3500"/>
                            </p:stCondLst>
                            <p:childTnLst>
                              <p:par>
                                <p:cTn id="13" presetID="8" presetClass="entr" presetSubtype="16"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diamond(in)">
                                      <p:cBhvr>
                                        <p:cTn id="15" dur="2000"/>
                                        <p:tgtEl>
                                          <p:spTgt spid="29"/>
                                        </p:tgtEl>
                                      </p:cBhvr>
                                    </p:animEffect>
                                  </p:childTnLst>
                                </p:cTn>
                              </p:par>
                            </p:childTnLst>
                          </p:cTn>
                        </p:par>
                        <p:par>
                          <p:cTn id="16" fill="hold" nodeType="afterGroup">
                            <p:stCondLst>
                              <p:cond delay="5500"/>
                            </p:stCondLst>
                            <p:childTnLst>
                              <p:par>
                                <p:cTn id="17" presetID="8" presetClass="entr" presetSubtype="16"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diamond(in)">
                                      <p:cBhvr>
                                        <p:cTn id="19" dur="2000"/>
                                        <p:tgtEl>
                                          <p:spTgt spid="30"/>
                                        </p:tgtEl>
                                      </p:cBhvr>
                                    </p:animEffect>
                                  </p:childTnLst>
                                </p:cTn>
                              </p:par>
                            </p:childTnLst>
                          </p:cTn>
                        </p:par>
                        <p:par>
                          <p:cTn id="20" fill="hold" nodeType="afterGroup">
                            <p:stCondLst>
                              <p:cond delay="7500"/>
                            </p:stCondLst>
                            <p:childTnLst>
                              <p:par>
                                <p:cTn id="21" presetID="8" presetClass="entr" presetSubtype="16" fill="hold"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diamond(in)">
                                      <p:cBhvr>
                                        <p:cTn id="23" dur="2000"/>
                                        <p:tgtEl>
                                          <p:spTgt spid="31"/>
                                        </p:tgtEl>
                                      </p:cBhvr>
                                    </p:animEffect>
                                  </p:childTnLst>
                                </p:cTn>
                              </p:par>
                            </p:childTnLst>
                          </p:cTn>
                        </p:par>
                        <p:par>
                          <p:cTn id="24" fill="hold" nodeType="afterGroup">
                            <p:stCondLst>
                              <p:cond delay="9500"/>
                            </p:stCondLst>
                            <p:childTnLst>
                              <p:par>
                                <p:cTn id="25" presetID="8" presetClass="entr" presetSubtype="16" fill="hold"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diamond(in)">
                                      <p:cBhvr>
                                        <p:cTn id="27" dur="2000"/>
                                        <p:tgtEl>
                                          <p:spTgt spid="32"/>
                                        </p:tgtEl>
                                      </p:cBhvr>
                                    </p:animEffect>
                                  </p:childTnLst>
                                </p:cTn>
                              </p:par>
                            </p:childTnLst>
                          </p:cTn>
                        </p:par>
                        <p:par>
                          <p:cTn id="28" fill="hold" nodeType="afterGroup">
                            <p:stCondLst>
                              <p:cond delay="11500"/>
                            </p:stCondLst>
                            <p:childTnLst>
                              <p:par>
                                <p:cTn id="29" presetID="8" presetClass="entr" presetSubtype="16" fill="hold"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diamond(in)">
                                      <p:cBhvr>
                                        <p:cTn id="31" dur="2000"/>
                                        <p:tgtEl>
                                          <p:spTgt spid="33"/>
                                        </p:tgtEl>
                                      </p:cBhvr>
                                    </p:animEffect>
                                  </p:childTnLst>
                                </p:cTn>
                              </p:par>
                            </p:childTnLst>
                          </p:cTn>
                        </p:par>
                        <p:par>
                          <p:cTn id="32" fill="hold" nodeType="afterGroup">
                            <p:stCondLst>
                              <p:cond delay="13500"/>
                            </p:stCondLst>
                            <p:childTnLst>
                              <p:par>
                                <p:cTn id="33" presetID="8" presetClass="entr" presetSubtype="16" fill="hold"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diamond(in)">
                                      <p:cBhvr>
                                        <p:cTn id="35" dur="2000"/>
                                        <p:tgtEl>
                                          <p:spTgt spid="3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ox(in)">
                                      <p:cBhvr>
                                        <p:cTn id="40" dur="500"/>
                                        <p:tgtEl>
                                          <p:spTgt spid="13"/>
                                        </p:tgtEl>
                                      </p:cBhvr>
                                    </p:animEffect>
                                  </p:childTnLst>
                                </p:cTn>
                              </p:par>
                              <p:par>
                                <p:cTn id="41" presetID="4" presetClass="entr" presetSubtype="16"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ox(in)">
                                      <p:cBhvr>
                                        <p:cTn id="43" dur="500"/>
                                        <p:tgtEl>
                                          <p:spTgt spid="14"/>
                                        </p:tgtEl>
                                      </p:cBhvr>
                                    </p:animEffect>
                                  </p:childTnLst>
                                </p:cTn>
                              </p:par>
                              <p:par>
                                <p:cTn id="44" presetID="4" presetClass="entr" presetSubtype="16" fill="hold"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box(in)">
                                      <p:cBhvr>
                                        <p:cTn id="46" dur="500"/>
                                        <p:tgtEl>
                                          <p:spTgt spid="15"/>
                                        </p:tgtEl>
                                      </p:cBhvr>
                                    </p:animEffect>
                                  </p:childTnLst>
                                </p:cTn>
                              </p:par>
                              <p:par>
                                <p:cTn id="47" presetID="4" presetClass="entr" presetSubtype="16" fill="hold"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box(in)">
                                      <p:cBhvr>
                                        <p:cTn id="49" dur="500"/>
                                        <p:tgtEl>
                                          <p:spTgt spid="16"/>
                                        </p:tgtEl>
                                      </p:cBhvr>
                                    </p:animEffect>
                                  </p:childTnLst>
                                </p:cTn>
                              </p:par>
                              <p:par>
                                <p:cTn id="50" presetID="4" presetClass="entr" presetSubtype="16" fill="hold"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ox(in)">
                                      <p:cBhvr>
                                        <p:cTn id="52" dur="500"/>
                                        <p:tgtEl>
                                          <p:spTgt spid="17"/>
                                        </p:tgtEl>
                                      </p:cBhvr>
                                    </p:animEffect>
                                  </p:childTnLst>
                                </p:cTn>
                              </p:par>
                              <p:par>
                                <p:cTn id="53" presetID="4" presetClass="entr" presetSubtype="16" fill="hold"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box(in)">
                                      <p:cBhvr>
                                        <p:cTn id="55" dur="500"/>
                                        <p:tgtEl>
                                          <p:spTgt spid="21"/>
                                        </p:tgtEl>
                                      </p:cBhvr>
                                    </p:animEffect>
                                  </p:childTnLst>
                                </p:cTn>
                              </p:par>
                            </p:childTnLst>
                          </p:cTn>
                        </p:par>
                        <p:par>
                          <p:cTn id="56" fill="hold" nodeType="afterGroup">
                            <p:stCondLst>
                              <p:cond delay="500"/>
                            </p:stCondLst>
                            <p:childTnLst>
                              <p:par>
                                <p:cTn id="57" presetID="4" presetClass="entr" presetSubtype="16" fill="hold"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box(in)">
                                      <p:cBhvr>
                                        <p:cTn id="59" dur="500"/>
                                        <p:tgtEl>
                                          <p:spTgt spid="20"/>
                                        </p:tgtEl>
                                      </p:cBhvr>
                                    </p:animEffect>
                                  </p:childTnLst>
                                </p:cTn>
                              </p:par>
                            </p:childTnLst>
                          </p:cTn>
                        </p:par>
                        <p:par>
                          <p:cTn id="60" fill="hold" nodeType="afterGroup">
                            <p:stCondLst>
                              <p:cond delay="1000"/>
                            </p:stCondLst>
                            <p:childTnLst>
                              <p:par>
                                <p:cTn id="61" presetID="4" presetClass="entr" presetSubtype="16" fill="hold" nodeType="after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box(in)">
                                      <p:cBhvr>
                                        <p:cTn id="63" dur="500"/>
                                        <p:tgtEl>
                                          <p:spTgt spid="22"/>
                                        </p:tgtEl>
                                      </p:cBhvr>
                                    </p:animEffect>
                                  </p:childTnLst>
                                </p:cTn>
                              </p:par>
                              <p:par>
                                <p:cTn id="64" presetID="4" presetClass="entr" presetSubtype="16" fill="hold" nodeType="with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box(in)">
                                      <p:cBhvr>
                                        <p:cTn id="66" dur="500"/>
                                        <p:tgtEl>
                                          <p:spTgt spid="23"/>
                                        </p:tgtEl>
                                      </p:cBhvr>
                                    </p:animEffect>
                                  </p:childTnLst>
                                </p:cTn>
                              </p:par>
                              <p:par>
                                <p:cTn id="67" presetID="4" presetClass="entr" presetSubtype="16" fill="hold"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box(in)">
                                      <p:cBhvr>
                                        <p:cTn id="69" dur="500"/>
                                        <p:tgtEl>
                                          <p:spTgt spid="24"/>
                                        </p:tgtEl>
                                      </p:cBhvr>
                                    </p:animEffect>
                                  </p:childTnLst>
                                </p:cTn>
                              </p:par>
                              <p:par>
                                <p:cTn id="70" presetID="4" presetClass="entr" presetSubtype="16" fill="hold" nodeType="with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box(in)">
                                      <p:cBhvr>
                                        <p:cTn id="72" dur="500"/>
                                        <p:tgtEl>
                                          <p:spTgt spid="25"/>
                                        </p:tgtEl>
                                      </p:cBhvr>
                                    </p:animEffect>
                                  </p:childTnLst>
                                </p:cTn>
                              </p:par>
                              <p:par>
                                <p:cTn id="73" presetID="4" presetClass="entr" presetSubtype="16" fill="hold" nodeType="with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box(in)">
                                      <p:cBhvr>
                                        <p:cTn id="75" dur="500"/>
                                        <p:tgtEl>
                                          <p:spTgt spid="26"/>
                                        </p:tgtEl>
                                      </p:cBhvr>
                                    </p:animEffect>
                                  </p:childTnLst>
                                </p:cTn>
                              </p:par>
                              <p:par>
                                <p:cTn id="76" presetID="4" presetClass="entr" presetSubtype="16" fill="hold" nodeType="with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box(in)">
                                      <p:cBhvr>
                                        <p:cTn id="78" dur="500"/>
                                        <p:tgtEl>
                                          <p:spTgt spid="28"/>
                                        </p:tgtEl>
                                      </p:cBhvr>
                                    </p:animEffect>
                                  </p:childTnLst>
                                </p:cTn>
                              </p:par>
                            </p:childTnLst>
                          </p:cTn>
                        </p:par>
                        <p:par>
                          <p:cTn id="79" fill="hold" nodeType="afterGroup">
                            <p:stCondLst>
                              <p:cond delay="1500"/>
                            </p:stCondLst>
                            <p:childTnLst>
                              <p:par>
                                <p:cTn id="80" presetID="4" presetClass="entr" presetSubtype="16" fill="hold" nodeType="after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box(in)">
                                      <p:cBhvr>
                                        <p:cTn id="8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6" name="وسيلة شرح بيضاوية 5"/>
          <p:cNvSpPr/>
          <p:nvPr/>
        </p:nvSpPr>
        <p:spPr>
          <a:xfrm>
            <a:off x="2843808" y="2348880"/>
            <a:ext cx="3744416" cy="1714512"/>
          </a:xfrm>
          <a:prstGeom prst="wedgeEllipseCallout">
            <a:avLst/>
          </a:prstGeom>
          <a:solidFill>
            <a:srgbClr val="FFC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QA" sz="2800" b="1" dirty="0">
                <a:solidFill>
                  <a:schemeClr val="tx1">
                    <a:lumMod val="95000"/>
                    <a:lumOff val="5000"/>
                  </a:schemeClr>
                </a:solidFill>
              </a:rPr>
              <a:t>لماذا التخطيط الاستراتيجي؟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6" name="Freeform 7"/>
          <p:cNvSpPr>
            <a:spLocks noEditPoints="1"/>
          </p:cNvSpPr>
          <p:nvPr/>
        </p:nvSpPr>
        <p:spPr bwMode="gray">
          <a:xfrm rot="-2749654">
            <a:off x="238919" y="1769269"/>
            <a:ext cx="5160963" cy="3057525"/>
          </a:xfrm>
          <a:custGeom>
            <a:avLst/>
            <a:gdLst>
              <a:gd name="T0" fmla="*/ 2147483647 w 4040"/>
              <a:gd name="T1" fmla="*/ 2147483647 h 1888"/>
              <a:gd name="T2" fmla="*/ 2147483647 w 4040"/>
              <a:gd name="T3" fmla="*/ 2147483647 h 1888"/>
              <a:gd name="T4" fmla="*/ 2147483647 w 4040"/>
              <a:gd name="T5" fmla="*/ 2147483647 h 1888"/>
              <a:gd name="T6" fmla="*/ 2147483647 w 4040"/>
              <a:gd name="T7" fmla="*/ 2147483647 h 1888"/>
              <a:gd name="T8" fmla="*/ 2147483647 w 4040"/>
              <a:gd name="T9" fmla="*/ 2147483647 h 1888"/>
              <a:gd name="T10" fmla="*/ 2147483647 w 4040"/>
              <a:gd name="T11" fmla="*/ 2147483647 h 1888"/>
              <a:gd name="T12" fmla="*/ 0 w 4040"/>
              <a:gd name="T13" fmla="*/ 2147483647 h 1888"/>
              <a:gd name="T14" fmla="*/ 2147483647 w 4040"/>
              <a:gd name="T15" fmla="*/ 2147483647 h 1888"/>
              <a:gd name="T16" fmla="*/ 2147483647 w 4040"/>
              <a:gd name="T17" fmla="*/ 2147483647 h 1888"/>
              <a:gd name="T18" fmla="*/ 2147483647 w 4040"/>
              <a:gd name="T19" fmla="*/ 2147483647 h 1888"/>
              <a:gd name="T20" fmla="*/ 2147483647 w 4040"/>
              <a:gd name="T21" fmla="*/ 2147483647 h 1888"/>
              <a:gd name="T22" fmla="*/ 2147483647 w 4040"/>
              <a:gd name="T23" fmla="*/ 2147483647 h 1888"/>
              <a:gd name="T24" fmla="*/ 2147483647 w 4040"/>
              <a:gd name="T25" fmla="*/ 2147483647 h 1888"/>
              <a:gd name="T26" fmla="*/ 2147483647 w 4040"/>
              <a:gd name="T27" fmla="*/ 2147483647 h 1888"/>
              <a:gd name="T28" fmla="*/ 2147483647 w 4040"/>
              <a:gd name="T29" fmla="*/ 2147483647 h 1888"/>
              <a:gd name="T30" fmla="*/ 2147483647 w 4040"/>
              <a:gd name="T31" fmla="*/ 2147483647 h 1888"/>
              <a:gd name="T32" fmla="*/ 2147483647 w 4040"/>
              <a:gd name="T33" fmla="*/ 2147483647 h 1888"/>
              <a:gd name="T34" fmla="*/ 2147483647 w 4040"/>
              <a:gd name="T35" fmla="*/ 2147483647 h 1888"/>
              <a:gd name="T36" fmla="*/ 2147483647 w 4040"/>
              <a:gd name="T37" fmla="*/ 2147483647 h 1888"/>
              <a:gd name="T38" fmla="*/ 2147483647 w 4040"/>
              <a:gd name="T39" fmla="*/ 2147483647 h 1888"/>
              <a:gd name="T40" fmla="*/ 2147483647 w 4040"/>
              <a:gd name="T41" fmla="*/ 2147483647 h 1888"/>
              <a:gd name="T42" fmla="*/ 2147483647 w 4040"/>
              <a:gd name="T43" fmla="*/ 2147483647 h 1888"/>
              <a:gd name="T44" fmla="*/ 2147483647 w 4040"/>
              <a:gd name="T45" fmla="*/ 2147483647 h 1888"/>
              <a:gd name="T46" fmla="*/ 2147483647 w 4040"/>
              <a:gd name="T47" fmla="*/ 2147483647 h 1888"/>
              <a:gd name="T48" fmla="*/ 2147483647 w 4040"/>
              <a:gd name="T49" fmla="*/ 2147483647 h 1888"/>
              <a:gd name="T50" fmla="*/ 2147483647 w 4040"/>
              <a:gd name="T51" fmla="*/ 2147483647 h 1888"/>
              <a:gd name="T52" fmla="*/ 2147483647 w 4040"/>
              <a:gd name="T53" fmla="*/ 0 h 1888"/>
              <a:gd name="T54" fmla="*/ 2147483647 w 4040"/>
              <a:gd name="T55" fmla="*/ 2147483647 h 1888"/>
              <a:gd name="T56" fmla="*/ 2147483647 w 4040"/>
              <a:gd name="T57" fmla="*/ 2147483647 h 1888"/>
              <a:gd name="T58" fmla="*/ 2147483647 w 4040"/>
              <a:gd name="T59" fmla="*/ 2147483647 h 1888"/>
              <a:gd name="T60" fmla="*/ 2147483647 w 4040"/>
              <a:gd name="T61" fmla="*/ 2147483647 h 1888"/>
              <a:gd name="T62" fmla="*/ 2147483647 w 4040"/>
              <a:gd name="T63" fmla="*/ 2147483647 h 1888"/>
              <a:gd name="T64" fmla="*/ 2147483647 w 4040"/>
              <a:gd name="T65" fmla="*/ 2147483647 h 1888"/>
              <a:gd name="T66" fmla="*/ 2147483647 w 4040"/>
              <a:gd name="T67" fmla="*/ 2147483647 h 1888"/>
              <a:gd name="T68" fmla="*/ 2147483647 w 4040"/>
              <a:gd name="T69" fmla="*/ 2147483647 h 1888"/>
              <a:gd name="T70" fmla="*/ 2147483647 w 4040"/>
              <a:gd name="T71" fmla="*/ 2147483647 h 1888"/>
              <a:gd name="T72" fmla="*/ 2147483647 w 4040"/>
              <a:gd name="T73" fmla="*/ 2147483647 h 1888"/>
              <a:gd name="T74" fmla="*/ 2147483647 w 4040"/>
              <a:gd name="T75" fmla="*/ 2147483647 h 1888"/>
              <a:gd name="T76" fmla="*/ 2147483647 w 4040"/>
              <a:gd name="T77" fmla="*/ 2147483647 h 1888"/>
              <a:gd name="T78" fmla="*/ 2147483647 w 4040"/>
              <a:gd name="T79" fmla="*/ 2147483647 h 1888"/>
              <a:gd name="T80" fmla="*/ 2147483647 w 4040"/>
              <a:gd name="T81" fmla="*/ 2147483647 h 1888"/>
              <a:gd name="T82" fmla="*/ 2147483647 w 4040"/>
              <a:gd name="T83" fmla="*/ 2147483647 h 1888"/>
              <a:gd name="T84" fmla="*/ 2147483647 w 4040"/>
              <a:gd name="T85" fmla="*/ 2147483647 h 1888"/>
              <a:gd name="T86" fmla="*/ 2147483647 w 4040"/>
              <a:gd name="T87" fmla="*/ 2147483647 h 1888"/>
              <a:gd name="T88" fmla="*/ 2147483647 w 4040"/>
              <a:gd name="T89" fmla="*/ 2147483647 h 1888"/>
              <a:gd name="T90" fmla="*/ 2147483647 w 4040"/>
              <a:gd name="T91" fmla="*/ 2147483647 h 1888"/>
              <a:gd name="T92" fmla="*/ 2147483647 w 4040"/>
              <a:gd name="T93" fmla="*/ 2147483647 h 1888"/>
              <a:gd name="T94" fmla="*/ 2147483647 w 4040"/>
              <a:gd name="T95" fmla="*/ 2147483647 h 1888"/>
              <a:gd name="T96" fmla="*/ 2147483647 w 4040"/>
              <a:gd name="T97" fmla="*/ 2147483647 h 1888"/>
              <a:gd name="T98" fmla="*/ 2147483647 w 4040"/>
              <a:gd name="T99" fmla="*/ 2147483647 h 1888"/>
              <a:gd name="T100" fmla="*/ 2147483647 w 4040"/>
              <a:gd name="T101" fmla="*/ 2147483647 h 1888"/>
              <a:gd name="T102" fmla="*/ 2147483647 w 4040"/>
              <a:gd name="T103" fmla="*/ 2147483647 h 188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040"/>
              <a:gd name="T157" fmla="*/ 0 h 1888"/>
              <a:gd name="T158" fmla="*/ 4040 w 4040"/>
              <a:gd name="T159" fmla="*/ 1888 h 188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rgbClr val="E4E4E4"/>
              </a:gs>
              <a:gs pos="100000">
                <a:schemeClr val="bg2"/>
              </a:gs>
            </a:gsLst>
            <a:lin ang="0" scaled="1"/>
          </a:gradFill>
          <a:ln>
            <a:noFill/>
          </a:ln>
          <a:extLst>
            <a:ext uri="{91240B29-F687-4F45-9708-019B960494DF}">
              <a14:hiddenLine xmlns:a14="http://schemas.microsoft.com/office/drawing/2010/main" w="0">
                <a:solidFill>
                  <a:srgbClr val="000000"/>
                </a:solidFill>
                <a:round/>
                <a:headEnd/>
                <a:tailEnd/>
              </a14:hiddenLine>
            </a:ext>
          </a:extLst>
        </p:spPr>
        <p:txBody>
          <a:bodyPr vert="eaVert"/>
          <a:lstStyle/>
          <a:p>
            <a:endParaRPr lang="en-US"/>
          </a:p>
        </p:txBody>
      </p:sp>
      <p:sp>
        <p:nvSpPr>
          <p:cNvPr id="34830" name="Oval 14"/>
          <p:cNvSpPr>
            <a:spLocks noChangeArrowheads="1"/>
          </p:cNvSpPr>
          <p:nvPr/>
        </p:nvSpPr>
        <p:spPr bwMode="auto">
          <a:xfrm>
            <a:off x="4724400" y="1752600"/>
            <a:ext cx="2362200" cy="1676400"/>
          </a:xfrm>
          <a:prstGeom prst="ellipse">
            <a:avLst/>
          </a:prstGeom>
          <a:gradFill rotWithShape="1">
            <a:gsLst>
              <a:gs pos="0">
                <a:srgbClr val="7DDF7D"/>
              </a:gs>
              <a:gs pos="50000">
                <a:srgbClr val="33CC33"/>
              </a:gs>
              <a:gs pos="100000">
                <a:srgbClr val="7DDF7D"/>
              </a:gs>
            </a:gsLst>
            <a:lin ang="5400000" scaled="1"/>
          </a:gradFill>
          <a:ln w="9525">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rtl="0" eaLnBrk="0" fontAlgn="auto" hangingPunct="0">
              <a:spcBef>
                <a:spcPts val="0"/>
              </a:spcBef>
              <a:spcAft>
                <a:spcPts val="0"/>
              </a:spcAft>
              <a:defRPr/>
            </a:pPr>
            <a:r>
              <a:rPr lang="ar-QA" sz="2800" b="1" dirty="0">
                <a:solidFill>
                  <a:srgbClr val="000000"/>
                </a:solidFill>
                <a:latin typeface="Verdana" pitchFamily="34" charset="0"/>
                <a:cs typeface="+mn-cs"/>
              </a:rPr>
              <a:t>أين نريد أن نكون؟</a:t>
            </a:r>
          </a:p>
          <a:p>
            <a:pPr algn="ctr" rtl="0" eaLnBrk="0" fontAlgn="auto" hangingPunct="0">
              <a:spcBef>
                <a:spcPts val="0"/>
              </a:spcBef>
              <a:spcAft>
                <a:spcPts val="0"/>
              </a:spcAft>
              <a:defRPr/>
            </a:pPr>
            <a:r>
              <a:rPr lang="en-US" sz="1200" dirty="0"/>
              <a:t>Where do we want to  be?</a:t>
            </a:r>
            <a:r>
              <a:rPr lang="en-US" sz="2800" dirty="0"/>
              <a:t> </a:t>
            </a:r>
            <a:r>
              <a:rPr lang="en-US" sz="2800" b="1" dirty="0">
                <a:solidFill>
                  <a:srgbClr val="000000"/>
                </a:solidFill>
                <a:latin typeface="Verdana" pitchFamily="34" charset="0"/>
                <a:cs typeface="+mn-cs"/>
              </a:rPr>
              <a:t> </a:t>
            </a:r>
            <a:endParaRPr lang="ar-QA" sz="2800" b="1" dirty="0">
              <a:solidFill>
                <a:srgbClr val="000000"/>
              </a:solidFill>
              <a:latin typeface="Verdana" pitchFamily="34" charset="0"/>
              <a:cs typeface="+mn-cs"/>
            </a:endParaRPr>
          </a:p>
        </p:txBody>
      </p:sp>
      <p:sp>
        <p:nvSpPr>
          <p:cNvPr id="34829" name="Oval 13"/>
          <p:cNvSpPr>
            <a:spLocks noChangeArrowheads="1"/>
          </p:cNvSpPr>
          <p:nvPr/>
        </p:nvSpPr>
        <p:spPr bwMode="auto">
          <a:xfrm>
            <a:off x="685800" y="5181600"/>
            <a:ext cx="2362200" cy="1676400"/>
          </a:xfrm>
          <a:prstGeom prst="ellipse">
            <a:avLst/>
          </a:prstGeom>
          <a:gradFill rotWithShape="1">
            <a:gsLst>
              <a:gs pos="0">
                <a:srgbClr val="765E2F"/>
              </a:gs>
              <a:gs pos="50000">
                <a:srgbClr val="FFCC66"/>
              </a:gs>
              <a:gs pos="100000">
                <a:srgbClr val="765E2F"/>
              </a:gs>
            </a:gsLst>
            <a:lin ang="5400000" scaled="1"/>
          </a:gradFill>
          <a:ln w="9525">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rtl="0" eaLnBrk="0" fontAlgn="auto" hangingPunct="0">
              <a:spcBef>
                <a:spcPts val="0"/>
              </a:spcBef>
              <a:spcAft>
                <a:spcPts val="0"/>
              </a:spcAft>
              <a:defRPr/>
            </a:pPr>
            <a:r>
              <a:rPr lang="ar-QA" sz="2800" b="1" dirty="0">
                <a:solidFill>
                  <a:schemeClr val="tx1">
                    <a:lumMod val="95000"/>
                    <a:lumOff val="5000"/>
                  </a:schemeClr>
                </a:solidFill>
                <a:latin typeface="Verdana" pitchFamily="34" charset="0"/>
                <a:cs typeface="+mn-cs"/>
              </a:rPr>
              <a:t>أين نحن الآن؟</a:t>
            </a:r>
          </a:p>
          <a:p>
            <a:pPr algn="ctr" rtl="0" eaLnBrk="0" fontAlgn="auto" hangingPunct="0">
              <a:spcBef>
                <a:spcPts val="0"/>
              </a:spcBef>
              <a:spcAft>
                <a:spcPts val="0"/>
              </a:spcAft>
              <a:defRPr/>
            </a:pPr>
            <a:r>
              <a:rPr lang="en-US" sz="1200" dirty="0"/>
              <a:t>Where are we now?</a:t>
            </a:r>
            <a:endParaRPr lang="en-US" sz="2800" b="1" dirty="0">
              <a:solidFill>
                <a:schemeClr val="tx1">
                  <a:lumMod val="95000"/>
                  <a:lumOff val="5000"/>
                </a:schemeClr>
              </a:solidFill>
              <a:latin typeface="Verdana" pitchFamily="34" charset="0"/>
              <a:cs typeface="+mn-cs"/>
            </a:endParaRPr>
          </a:p>
        </p:txBody>
      </p:sp>
      <p:sp>
        <p:nvSpPr>
          <p:cNvPr id="34831" name="Oval 15"/>
          <p:cNvSpPr>
            <a:spLocks noChangeArrowheads="1"/>
          </p:cNvSpPr>
          <p:nvPr/>
        </p:nvSpPr>
        <p:spPr bwMode="auto">
          <a:xfrm>
            <a:off x="3810000" y="3886200"/>
            <a:ext cx="2514600" cy="1676400"/>
          </a:xfrm>
          <a:prstGeom prst="ellipse">
            <a:avLst/>
          </a:prstGeom>
          <a:gradFill rotWithShape="1">
            <a:gsLst>
              <a:gs pos="0">
                <a:schemeClr val="tx2">
                  <a:gamma/>
                  <a:shade val="46275"/>
                  <a:invGamma/>
                </a:schemeClr>
              </a:gs>
              <a:gs pos="50000">
                <a:schemeClr val="tx2"/>
              </a:gs>
              <a:gs pos="100000">
                <a:schemeClr val="tx2">
                  <a:gamma/>
                  <a:shade val="46275"/>
                  <a:invGamma/>
                </a:schemeClr>
              </a:gs>
            </a:gsLst>
            <a:lin ang="5400000" scaled="1"/>
          </a:gradFill>
          <a:ln w="9525">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rtl="0" eaLnBrk="0" fontAlgn="auto" hangingPunct="0">
              <a:spcBef>
                <a:spcPts val="0"/>
              </a:spcBef>
              <a:spcAft>
                <a:spcPts val="0"/>
              </a:spcAft>
              <a:defRPr/>
            </a:pPr>
            <a:r>
              <a:rPr lang="ar-QA" sz="2800" b="1" dirty="0">
                <a:solidFill>
                  <a:schemeClr val="bg1"/>
                </a:solidFill>
                <a:latin typeface="Verdana" pitchFamily="34" charset="0"/>
                <a:cs typeface="+mn-cs"/>
              </a:rPr>
              <a:t>كيف نصل إلي هناك؟</a:t>
            </a:r>
          </a:p>
          <a:p>
            <a:pPr algn="ctr" rtl="0" eaLnBrk="0" fontAlgn="auto" hangingPunct="0">
              <a:spcBef>
                <a:spcPts val="0"/>
              </a:spcBef>
              <a:spcAft>
                <a:spcPts val="0"/>
              </a:spcAft>
              <a:defRPr/>
            </a:pPr>
            <a:r>
              <a:rPr lang="en-US" sz="1400" dirty="0">
                <a:solidFill>
                  <a:schemeClr val="bg1"/>
                </a:solidFill>
              </a:rPr>
              <a:t>How do we plan to get there?</a:t>
            </a:r>
            <a:endParaRPr lang="en-US" sz="1400" b="1" dirty="0">
              <a:solidFill>
                <a:schemeClr val="bg1"/>
              </a:solidFill>
              <a:latin typeface="Verdana" pitchFamily="34" charset="0"/>
              <a:cs typeface="+mn-cs"/>
            </a:endParaRPr>
          </a:p>
        </p:txBody>
      </p:sp>
      <p:sp>
        <p:nvSpPr>
          <p:cNvPr id="34832" name="Text Box 16"/>
          <p:cNvSpPr txBox="1">
            <a:spLocks noChangeArrowheads="1"/>
          </p:cNvSpPr>
          <p:nvPr/>
        </p:nvSpPr>
        <p:spPr bwMode="auto">
          <a:xfrm rot="-2083597">
            <a:off x="742950" y="2466975"/>
            <a:ext cx="4043363" cy="1403350"/>
          </a:xfrm>
          <a:prstGeom prst="rect">
            <a:avLst/>
          </a:prstGeom>
          <a:gradFill rotWithShape="1">
            <a:gsLst>
              <a:gs pos="0">
                <a:srgbClr val="2F7676"/>
              </a:gs>
              <a:gs pos="50000">
                <a:srgbClr val="66FFFF"/>
              </a:gs>
              <a:gs pos="100000">
                <a:srgbClr val="2F767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spcBef>
                <a:spcPct val="50000"/>
              </a:spcBef>
            </a:pPr>
            <a:r>
              <a:rPr lang="ar-QA" altLang="en-US" sz="4400" b="1">
                <a:latin typeface="Verdana" panose="020B0604030504040204" pitchFamily="34" charset="0"/>
              </a:rPr>
              <a:t>التخطيط الإستراتيجي</a:t>
            </a:r>
            <a:endParaRPr lang="ar-EG" altLang="en-US" sz="4400" b="1">
              <a:latin typeface="Verdana" panose="020B0604030504040204" pitchFamily="34" charset="0"/>
            </a:endParaRPr>
          </a:p>
          <a:p>
            <a:pPr>
              <a:spcBef>
                <a:spcPct val="50000"/>
              </a:spcBef>
            </a:pPr>
            <a:r>
              <a:rPr lang="en-US" altLang="en-US" sz="2800" b="1">
                <a:latin typeface="Verdana" panose="020B0604030504040204" pitchFamily="34" charset="0"/>
              </a:rPr>
              <a:t>Strategic planning</a:t>
            </a:r>
          </a:p>
        </p:txBody>
      </p:sp>
      <p:sp>
        <p:nvSpPr>
          <p:cNvPr id="2" name="TextBox 1"/>
          <p:cNvSpPr txBox="1">
            <a:spLocks noChangeArrowheads="1"/>
          </p:cNvSpPr>
          <p:nvPr/>
        </p:nvSpPr>
        <p:spPr bwMode="auto">
          <a:xfrm>
            <a:off x="3810000" y="260350"/>
            <a:ext cx="501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800" b="1"/>
              <a:t>خريطة لإرشادكم  إلى الطريق بين نقطتين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34832"/>
                                        </p:tgtEl>
                                        <p:attrNameLst>
                                          <p:attrName>style.visibility</p:attrName>
                                        </p:attrNameLst>
                                      </p:cBhvr>
                                      <p:to>
                                        <p:strVal val="visible"/>
                                      </p:to>
                                    </p:set>
                                    <p:animEffect transition="in" filter="box(in)">
                                      <p:cBhvr>
                                        <p:cTn id="11" dur="500"/>
                                        <p:tgtEl>
                                          <p:spTgt spid="3483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34829"/>
                                        </p:tgtEl>
                                        <p:attrNameLst>
                                          <p:attrName>style.visibility</p:attrName>
                                        </p:attrNameLst>
                                      </p:cBhvr>
                                      <p:to>
                                        <p:strVal val="visible"/>
                                      </p:to>
                                    </p:set>
                                    <p:animEffect transition="in" filter="blinds(horizontal)">
                                      <p:cBhvr>
                                        <p:cTn id="16" dur="500"/>
                                        <p:tgtEl>
                                          <p:spTgt spid="34829"/>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34830"/>
                                        </p:tgtEl>
                                        <p:attrNameLst>
                                          <p:attrName>style.visibility</p:attrName>
                                        </p:attrNameLst>
                                      </p:cBhvr>
                                      <p:to>
                                        <p:strVal val="visible"/>
                                      </p:to>
                                    </p:set>
                                    <p:animEffect transition="in" filter="blinds(horizontal)">
                                      <p:cBhvr>
                                        <p:cTn id="20" dur="500"/>
                                        <p:tgtEl>
                                          <p:spTgt spid="34830"/>
                                        </p:tgtEl>
                                      </p:cBhvr>
                                    </p:animEffect>
                                  </p:childTnLst>
                                </p:cTn>
                              </p:par>
                            </p:childTnLst>
                          </p:cTn>
                        </p:par>
                        <p:par>
                          <p:cTn id="21" fill="hold" nodeType="afterGroup">
                            <p:stCondLst>
                              <p:cond delay="1000"/>
                            </p:stCondLst>
                            <p:childTnLst>
                              <p:par>
                                <p:cTn id="22" presetID="3" presetClass="entr" presetSubtype="10" fill="hold" nodeType="afterEffect">
                                  <p:stCondLst>
                                    <p:cond delay="0"/>
                                  </p:stCondLst>
                                  <p:childTnLst>
                                    <p:set>
                                      <p:cBhvr>
                                        <p:cTn id="23" dur="1" fill="hold">
                                          <p:stCondLst>
                                            <p:cond delay="0"/>
                                          </p:stCondLst>
                                        </p:cTn>
                                        <p:tgtEl>
                                          <p:spTgt spid="34831"/>
                                        </p:tgtEl>
                                        <p:attrNameLst>
                                          <p:attrName>style.visibility</p:attrName>
                                        </p:attrNameLst>
                                      </p:cBhvr>
                                      <p:to>
                                        <p:strVal val="visible"/>
                                      </p:to>
                                    </p:set>
                                    <p:animEffect transition="in" filter="blinds(horizontal)">
                                      <p:cBhvr>
                                        <p:cTn id="24" dur="500"/>
                                        <p:tgtEl>
                                          <p:spTgt spid="3483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barn(inVertical)">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4832"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8" y="1588"/>
            <a:ext cx="9151938"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6" name="Rectangle 6"/>
          <p:cNvSpPr>
            <a:spLocks noChangeArrowheads="1"/>
          </p:cNvSpPr>
          <p:nvPr/>
        </p:nvSpPr>
        <p:spPr bwMode="auto">
          <a:xfrm>
            <a:off x="5451475" y="754063"/>
            <a:ext cx="3297238" cy="579437"/>
          </a:xfrm>
          <a:prstGeom prst="rect">
            <a:avLst/>
          </a:prstGeom>
          <a:noFill/>
          <a:ln w="9525">
            <a:noFill/>
            <a:miter lim="800000"/>
            <a:headEnd/>
            <a:tailEnd/>
          </a:ln>
          <a:effectLst/>
        </p:spPr>
        <p:txBody>
          <a:bodyPr wrap="none">
            <a:spAutoFit/>
          </a:bodyPr>
          <a:lstStyle/>
          <a:p>
            <a:pPr algn="l" rtl="0" fontAlgn="auto">
              <a:spcBef>
                <a:spcPts val="0"/>
              </a:spcBef>
              <a:spcAft>
                <a:spcPts val="0"/>
              </a:spcAft>
              <a:defRPr/>
            </a:pPr>
            <a:r>
              <a:rPr lang="en-US" sz="3200" dirty="0">
                <a:solidFill>
                  <a:srgbClr val="CC3300"/>
                </a:solidFill>
                <a:effectLst>
                  <a:outerShdw blurRad="38100" dist="38100" dir="2700000" algn="tl">
                    <a:srgbClr val="C0C0C0"/>
                  </a:outerShdw>
                </a:effectLst>
                <a:latin typeface="+mn-lt"/>
                <a:cs typeface="+mn-cs"/>
              </a:rPr>
              <a:t>SWOT Analysis </a:t>
            </a:r>
          </a:p>
        </p:txBody>
      </p:sp>
      <p:grpSp>
        <p:nvGrpSpPr>
          <p:cNvPr id="2" name="Group 3"/>
          <p:cNvGrpSpPr>
            <a:grpSpLocks/>
          </p:cNvGrpSpPr>
          <p:nvPr/>
        </p:nvGrpSpPr>
        <p:grpSpPr bwMode="auto">
          <a:xfrm>
            <a:off x="4629150" y="2301875"/>
            <a:ext cx="763588" cy="695325"/>
            <a:chOff x="2297" y="1660"/>
            <a:chExt cx="1302" cy="1313"/>
          </a:xfrm>
        </p:grpSpPr>
        <p:sp>
          <p:nvSpPr>
            <p:cNvPr id="112644" name="Oval 4"/>
            <p:cNvSpPr>
              <a:spLocks noChangeArrowheads="1"/>
            </p:cNvSpPr>
            <p:nvPr/>
          </p:nvSpPr>
          <p:spPr bwMode="gray">
            <a:xfrm>
              <a:off x="2373" y="1660"/>
              <a:ext cx="314" cy="1313"/>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sp>
          <p:nvSpPr>
            <p:cNvPr id="112645" name="Oval 5"/>
            <p:cNvSpPr>
              <a:spLocks noChangeArrowheads="1"/>
            </p:cNvSpPr>
            <p:nvPr/>
          </p:nvSpPr>
          <p:spPr bwMode="gray">
            <a:xfrm>
              <a:off x="2373" y="1660"/>
              <a:ext cx="314" cy="1313"/>
            </a:xfrm>
            <a:prstGeom prst="ellipse">
              <a:avLst/>
            </a:prstGeom>
            <a:gradFill rotWithShape="1">
              <a:gsLst>
                <a:gs pos="0">
                  <a:schemeClr val="accent1">
                    <a:gamma/>
                    <a:tint val="57255"/>
                    <a:invGamma/>
                  </a:schemeClr>
                </a:gs>
                <a:gs pos="100000">
                  <a:schemeClr val="accent1"/>
                </a:gs>
              </a:gsLst>
              <a:lin ang="2700000" scaled="1"/>
            </a:gradFill>
            <a:ln w="38100" algn="ctr">
              <a:noFill/>
              <a:round/>
              <a:headEnd/>
              <a:tailEnd/>
            </a:ln>
            <a:effectLst/>
          </p:spPr>
          <p:txBody>
            <a:bodyPr wrap="none"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sp>
          <p:nvSpPr>
            <p:cNvPr id="112646" name="Oval 6"/>
            <p:cNvSpPr>
              <a:spLocks noChangeArrowheads="1"/>
            </p:cNvSpPr>
            <p:nvPr/>
          </p:nvSpPr>
          <p:spPr bwMode="gray">
            <a:xfrm>
              <a:off x="2297" y="1660"/>
              <a:ext cx="1302" cy="1313"/>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sp>
          <p:nvSpPr>
            <p:cNvPr id="112647" name="Oval 7"/>
            <p:cNvSpPr>
              <a:spLocks noChangeArrowheads="1"/>
            </p:cNvSpPr>
            <p:nvPr/>
          </p:nvSpPr>
          <p:spPr bwMode="gray">
            <a:xfrm>
              <a:off x="2297" y="1660"/>
              <a:ext cx="1302" cy="1313"/>
            </a:xfrm>
            <a:prstGeom prst="ellipse">
              <a:avLst/>
            </a:prstGeom>
            <a:gradFill rotWithShape="1">
              <a:gsLst>
                <a:gs pos="0">
                  <a:schemeClr val="accent1"/>
                </a:gs>
                <a:gs pos="100000">
                  <a:schemeClr val="accent1">
                    <a:gamma/>
                    <a:shade val="48627"/>
                    <a:invGamma/>
                  </a:schemeClr>
                </a:gs>
              </a:gsLst>
              <a:lin ang="2700000" scaled="1"/>
            </a:gradFill>
            <a:ln w="38100" algn="ctr">
              <a:noFill/>
              <a:round/>
              <a:headEnd/>
              <a:tailEnd/>
            </a:ln>
            <a:effectLst/>
          </p:spPr>
          <p:txBody>
            <a:bodyPr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sp>
          <p:nvSpPr>
            <p:cNvPr id="14406" name="Oval 8"/>
            <p:cNvSpPr>
              <a:spLocks noChangeArrowheads="1"/>
            </p:cNvSpPr>
            <p:nvPr/>
          </p:nvSpPr>
          <p:spPr bwMode="gray">
            <a:xfrm>
              <a:off x="2362" y="1660"/>
              <a:ext cx="1172" cy="1313"/>
            </a:xfrm>
            <a:prstGeom prst="ellipse">
              <a:avLst/>
            </a:prstGeom>
            <a:gradFill rotWithShape="1">
              <a:gsLst>
                <a:gs pos="0">
                  <a:srgbClr val="764700"/>
                </a:gs>
                <a:gs pos="100000">
                  <a:srgbClr val="FF9900"/>
                </a:gs>
              </a:gsLst>
              <a:lin ang="54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a:endParaRPr lang="ar-EG" altLang="en-US" sz="2800">
                <a:latin typeface="Verdana" panose="020B0604030504040204" pitchFamily="34" charset="0"/>
              </a:endParaRPr>
            </a:p>
          </p:txBody>
        </p:sp>
      </p:grpSp>
      <p:grpSp>
        <p:nvGrpSpPr>
          <p:cNvPr id="3" name="Group 9"/>
          <p:cNvGrpSpPr>
            <a:grpSpLocks/>
          </p:cNvGrpSpPr>
          <p:nvPr/>
        </p:nvGrpSpPr>
        <p:grpSpPr bwMode="auto">
          <a:xfrm>
            <a:off x="4630738" y="1465263"/>
            <a:ext cx="760412" cy="695325"/>
            <a:chOff x="2300" y="1704"/>
            <a:chExt cx="1298" cy="1225"/>
          </a:xfrm>
        </p:grpSpPr>
        <p:sp>
          <p:nvSpPr>
            <p:cNvPr id="112650" name="Oval 10"/>
            <p:cNvSpPr>
              <a:spLocks noChangeArrowheads="1"/>
            </p:cNvSpPr>
            <p:nvPr/>
          </p:nvSpPr>
          <p:spPr bwMode="gray">
            <a:xfrm>
              <a:off x="2373" y="1704"/>
              <a:ext cx="314" cy="1225"/>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w="38100" algn="ctr">
              <a:noFill/>
              <a:round/>
              <a:headEnd/>
              <a:tailEnd/>
            </a:ln>
            <a:effectLst/>
          </p:spPr>
          <p:txBody>
            <a:bodyPr wrap="none"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sp>
          <p:nvSpPr>
            <p:cNvPr id="112651" name="Oval 11"/>
            <p:cNvSpPr>
              <a:spLocks noChangeArrowheads="1"/>
            </p:cNvSpPr>
            <p:nvPr/>
          </p:nvSpPr>
          <p:spPr bwMode="gray">
            <a:xfrm>
              <a:off x="2373" y="1704"/>
              <a:ext cx="314" cy="1225"/>
            </a:xfrm>
            <a:prstGeom prst="ellipse">
              <a:avLst/>
            </a:prstGeom>
            <a:gradFill rotWithShape="1">
              <a:gsLst>
                <a:gs pos="0">
                  <a:schemeClr val="folHlink">
                    <a:gamma/>
                    <a:tint val="66667"/>
                    <a:invGamma/>
                  </a:schemeClr>
                </a:gs>
                <a:gs pos="100000">
                  <a:schemeClr val="folHlink"/>
                </a:gs>
              </a:gsLst>
              <a:lin ang="2700000" scaled="1"/>
            </a:gradFill>
            <a:ln w="38100" algn="ctr">
              <a:noFill/>
              <a:round/>
              <a:headEnd/>
              <a:tailEnd/>
            </a:ln>
            <a:effectLst/>
          </p:spPr>
          <p:txBody>
            <a:bodyPr wrap="none"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sp>
          <p:nvSpPr>
            <p:cNvPr id="112652" name="Oval 12"/>
            <p:cNvSpPr>
              <a:spLocks noChangeArrowheads="1"/>
            </p:cNvSpPr>
            <p:nvPr/>
          </p:nvSpPr>
          <p:spPr bwMode="gray">
            <a:xfrm>
              <a:off x="2300" y="1704"/>
              <a:ext cx="1298" cy="1225"/>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w="38100" algn="ctr">
              <a:noFill/>
              <a:round/>
              <a:headEnd/>
              <a:tailEnd/>
            </a:ln>
            <a:effectLst/>
          </p:spPr>
          <p:txBody>
            <a:bodyPr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sp>
          <p:nvSpPr>
            <p:cNvPr id="112653" name="Oval 13"/>
            <p:cNvSpPr>
              <a:spLocks noChangeArrowheads="1"/>
            </p:cNvSpPr>
            <p:nvPr/>
          </p:nvSpPr>
          <p:spPr bwMode="gray">
            <a:xfrm>
              <a:off x="2300" y="1704"/>
              <a:ext cx="1298" cy="1225"/>
            </a:xfrm>
            <a:prstGeom prst="ellipse">
              <a:avLst/>
            </a:prstGeom>
            <a:gradFill rotWithShape="1">
              <a:gsLst>
                <a:gs pos="0">
                  <a:schemeClr val="folHlink"/>
                </a:gs>
                <a:gs pos="100000">
                  <a:schemeClr val="folHlink">
                    <a:gamma/>
                    <a:shade val="48627"/>
                    <a:invGamma/>
                  </a:schemeClr>
                </a:gs>
              </a:gsLst>
              <a:lin ang="2700000" scaled="1"/>
            </a:gradFill>
            <a:ln w="38100" algn="ctr">
              <a:noFill/>
              <a:round/>
              <a:headEnd/>
              <a:tailEnd/>
            </a:ln>
            <a:effectLst/>
          </p:spPr>
          <p:txBody>
            <a:bodyPr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sp>
          <p:nvSpPr>
            <p:cNvPr id="112654" name="Oval 14"/>
            <p:cNvSpPr>
              <a:spLocks noChangeArrowheads="1"/>
            </p:cNvSpPr>
            <p:nvPr/>
          </p:nvSpPr>
          <p:spPr bwMode="gray">
            <a:xfrm>
              <a:off x="2365" y="1704"/>
              <a:ext cx="1168" cy="1225"/>
            </a:xfrm>
            <a:prstGeom prst="ellipse">
              <a:avLst/>
            </a:prstGeom>
            <a:gradFill rotWithShape="1">
              <a:gsLst>
                <a:gs pos="0">
                  <a:schemeClr val="folHlink">
                    <a:gamma/>
                    <a:shade val="46275"/>
                    <a:invGamma/>
                  </a:schemeClr>
                </a:gs>
                <a:gs pos="100000">
                  <a:schemeClr val="folHlink"/>
                </a:gs>
              </a:gsLst>
              <a:lin ang="5400000" scaled="1"/>
            </a:gradFill>
            <a:ln w="38100" algn="ctr">
              <a:noFill/>
              <a:round/>
              <a:headEnd/>
              <a:tailEnd/>
            </a:ln>
            <a:effectLst/>
          </p:spPr>
          <p:txBody>
            <a:bodyPr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grpSp>
      <p:sp>
        <p:nvSpPr>
          <p:cNvPr id="14342" name="Rectangle 16"/>
          <p:cNvSpPr>
            <a:spLocks noChangeArrowheads="1"/>
          </p:cNvSpPr>
          <p:nvPr/>
        </p:nvSpPr>
        <p:spPr bwMode="gray">
          <a:xfrm>
            <a:off x="4764088" y="1527175"/>
            <a:ext cx="4556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ctr" eaLnBrk="1" hangingPunct="1"/>
            <a:r>
              <a:rPr lang="en-US" altLang="en-US" sz="3200">
                <a:solidFill>
                  <a:schemeClr val="bg1"/>
                </a:solidFill>
              </a:rPr>
              <a:t>S</a:t>
            </a:r>
          </a:p>
        </p:txBody>
      </p:sp>
      <p:graphicFrame>
        <p:nvGraphicFramePr>
          <p:cNvPr id="12" name="Group 66"/>
          <p:cNvGraphicFramePr>
            <a:graphicFrameLocks noGrp="1"/>
          </p:cNvGraphicFramePr>
          <p:nvPr/>
        </p:nvGraphicFramePr>
        <p:xfrm>
          <a:off x="314325" y="115888"/>
          <a:ext cx="4329112" cy="3000375"/>
        </p:xfrm>
        <a:graphic>
          <a:graphicData uri="http://schemas.openxmlformats.org/drawingml/2006/table">
            <a:tbl>
              <a:tblPr/>
              <a:tblGrid>
                <a:gridCol w="1443037"/>
                <a:gridCol w="1443038"/>
                <a:gridCol w="1443037"/>
              </a:tblGrid>
              <a:tr h="1000125">
                <a:tc>
                  <a:txBody>
                    <a:bodyPr/>
                    <a:lstStyle/>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endParaRPr kumimoji="0" lang="ar-SA" sz="2600" b="1" i="0" u="none" strike="noStrike" cap="none" normalizeH="0" baseline="0" smtClean="0">
                        <a:ln>
                          <a:noFill/>
                        </a:ln>
                        <a:solidFill>
                          <a:schemeClr val="tx1"/>
                        </a:solidFill>
                        <a:effectLst/>
                        <a:latin typeface="Georgia" pitchFamily="18"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r>
                        <a:rPr kumimoji="0" lang="en-US" sz="3700" b="1" i="0" u="none" strike="noStrike" cap="none" normalizeH="0" baseline="0" smtClean="0">
                          <a:ln>
                            <a:noFill/>
                          </a:ln>
                          <a:solidFill>
                            <a:srgbClr val="33CC33"/>
                          </a:solidFill>
                          <a:effectLst/>
                          <a:latin typeface="Georgia" pitchFamily="18" charset="0"/>
                          <a:cs typeface="Arial" pitchFamily="34"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r>
                        <a:rPr kumimoji="0" lang="en-US" sz="3700" b="1" i="0" u="none" strike="noStrike" cap="none" normalizeH="0" baseline="0" smtClean="0">
                          <a:ln>
                            <a:noFill/>
                          </a:ln>
                          <a:solidFill>
                            <a:srgbClr val="FF9900"/>
                          </a:solidFill>
                          <a:effectLst/>
                          <a:latin typeface="Georgia" pitchFamily="18" charset="0"/>
                          <a:cs typeface="Arial" pitchFamily="34" charset="0"/>
                        </a:rPr>
                        <a:t>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00125">
                <a:tc>
                  <a:txBody>
                    <a:bodyPr/>
                    <a:lstStyle/>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r>
                        <a:rPr kumimoji="0" lang="en-US" sz="3700" b="1" i="0" u="none" strike="noStrike" cap="none" normalizeH="0" baseline="0" smtClean="0">
                          <a:ln>
                            <a:noFill/>
                          </a:ln>
                          <a:solidFill>
                            <a:srgbClr val="0000FF"/>
                          </a:solidFill>
                          <a:effectLst/>
                          <a:latin typeface="Georgia" pitchFamily="18" charset="0"/>
                          <a:cs typeface="Arial" pitchFamily="34" charset="0"/>
                        </a:rPr>
                        <a: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r>
                        <a:rPr kumimoji="0" lang="en-US" sz="4100" b="1" i="0" u="none" strike="noStrike" cap="none" normalizeH="0" baseline="0" smtClean="0">
                          <a:ln>
                            <a:noFill/>
                          </a:ln>
                          <a:solidFill>
                            <a:srgbClr val="0000FF"/>
                          </a:solidFill>
                          <a:effectLst/>
                          <a:latin typeface="Georgia" pitchFamily="18" charset="0"/>
                          <a:cs typeface="Arial" pitchFamily="34" charset="0"/>
                        </a:rPr>
                        <a:t>O</a:t>
                      </a:r>
                      <a:r>
                        <a:rPr kumimoji="0" lang="en-US" sz="4100" b="1" i="0" u="none" strike="noStrike" cap="none" normalizeH="0" baseline="0" smtClean="0">
                          <a:ln>
                            <a:noFill/>
                          </a:ln>
                          <a:solidFill>
                            <a:srgbClr val="33CC33"/>
                          </a:solidFill>
                          <a:effectLst/>
                          <a:latin typeface="Georgia" pitchFamily="18" charset="0"/>
                          <a:cs typeface="Arial" pitchFamily="34"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r>
                        <a:rPr kumimoji="0" lang="en-US" sz="3300" b="1" i="0" u="none" strike="noStrike" cap="none" normalizeH="0" baseline="0" smtClean="0">
                          <a:ln>
                            <a:noFill/>
                          </a:ln>
                          <a:solidFill>
                            <a:srgbClr val="0000FF"/>
                          </a:solidFill>
                          <a:effectLst/>
                          <a:latin typeface="Georgia" pitchFamily="18" charset="0"/>
                          <a:cs typeface="Arial" pitchFamily="34" charset="0"/>
                        </a:rPr>
                        <a:t>O</a:t>
                      </a:r>
                      <a:r>
                        <a:rPr kumimoji="0" lang="en-US" sz="3300" b="1" i="0" u="none" strike="noStrike" cap="none" normalizeH="0" baseline="0" smtClean="0">
                          <a:ln>
                            <a:noFill/>
                          </a:ln>
                          <a:solidFill>
                            <a:srgbClr val="FF9900"/>
                          </a:solidFill>
                          <a:effectLst/>
                          <a:latin typeface="Georgia" pitchFamily="18" charset="0"/>
                          <a:cs typeface="Arial" pitchFamily="34" charset="0"/>
                        </a:rPr>
                        <a:t>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00125">
                <a:tc>
                  <a:txBody>
                    <a:bodyPr/>
                    <a:lstStyle/>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r>
                        <a:rPr kumimoji="0" lang="en-US" sz="3700" b="1" i="0" u="none" strike="noStrike" cap="none" normalizeH="0" baseline="0" smtClean="0">
                          <a:ln>
                            <a:noFill/>
                          </a:ln>
                          <a:solidFill>
                            <a:srgbClr val="FF0000"/>
                          </a:solidFill>
                          <a:effectLst/>
                          <a:latin typeface="Georgia" pitchFamily="18" charset="0"/>
                          <a:cs typeface="Arial"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r>
                        <a:rPr kumimoji="0" lang="en-US" sz="3700" b="1" i="0" u="none" strike="noStrike" cap="none" normalizeH="0" baseline="0" smtClean="0">
                          <a:ln>
                            <a:noFill/>
                          </a:ln>
                          <a:solidFill>
                            <a:srgbClr val="FF0000"/>
                          </a:solidFill>
                          <a:effectLst/>
                          <a:latin typeface="Georgia" pitchFamily="18" charset="0"/>
                          <a:cs typeface="Arial" pitchFamily="34" charset="0"/>
                        </a:rPr>
                        <a:t>T</a:t>
                      </a:r>
                      <a:r>
                        <a:rPr kumimoji="0" lang="en-US" sz="3700" b="1" i="0" u="none" strike="noStrike" cap="none" normalizeH="0" baseline="0" smtClean="0">
                          <a:ln>
                            <a:noFill/>
                          </a:ln>
                          <a:solidFill>
                            <a:srgbClr val="33CC33"/>
                          </a:solidFill>
                          <a:effectLst/>
                          <a:latin typeface="Georgia" pitchFamily="18" charset="0"/>
                          <a:cs typeface="Arial" pitchFamily="34"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r>
                        <a:rPr kumimoji="0" lang="en-US" sz="3700" b="1" i="0" u="none" strike="noStrike" cap="none" normalizeH="0" baseline="0" dirty="0" smtClean="0">
                          <a:ln>
                            <a:noFill/>
                          </a:ln>
                          <a:solidFill>
                            <a:srgbClr val="FF0000"/>
                          </a:solidFill>
                          <a:effectLst/>
                          <a:latin typeface="Georgia" pitchFamily="18" charset="0"/>
                          <a:cs typeface="Arial" pitchFamily="34" charset="0"/>
                        </a:rPr>
                        <a:t>T</a:t>
                      </a:r>
                      <a:r>
                        <a:rPr kumimoji="0" lang="en-US" sz="3700" b="1" i="0" u="none" strike="noStrike" cap="none" normalizeH="0" baseline="0" dirty="0" smtClean="0">
                          <a:ln>
                            <a:noFill/>
                          </a:ln>
                          <a:solidFill>
                            <a:srgbClr val="FF9900"/>
                          </a:solidFill>
                          <a:effectLst/>
                          <a:latin typeface="Georgia" pitchFamily="18" charset="0"/>
                          <a:cs typeface="Arial" pitchFamily="34" charset="0"/>
                        </a:rPr>
                        <a:t>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pSp>
        <p:nvGrpSpPr>
          <p:cNvPr id="4" name="Group 38"/>
          <p:cNvGrpSpPr>
            <a:grpSpLocks/>
          </p:cNvGrpSpPr>
          <p:nvPr/>
        </p:nvGrpSpPr>
        <p:grpSpPr bwMode="auto">
          <a:xfrm>
            <a:off x="4629150" y="4029075"/>
            <a:ext cx="763588" cy="695325"/>
            <a:chOff x="2297" y="1660"/>
            <a:chExt cx="1302" cy="1313"/>
          </a:xfrm>
        </p:grpSpPr>
        <p:sp>
          <p:nvSpPr>
            <p:cNvPr id="112679" name="Oval 39"/>
            <p:cNvSpPr>
              <a:spLocks noChangeArrowheads="1"/>
            </p:cNvSpPr>
            <p:nvPr/>
          </p:nvSpPr>
          <p:spPr bwMode="gray">
            <a:xfrm>
              <a:off x="2373" y="1660"/>
              <a:ext cx="314" cy="1313"/>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sp>
          <p:nvSpPr>
            <p:cNvPr id="112680" name="Oval 40"/>
            <p:cNvSpPr>
              <a:spLocks noChangeArrowheads="1"/>
            </p:cNvSpPr>
            <p:nvPr/>
          </p:nvSpPr>
          <p:spPr bwMode="gray">
            <a:xfrm>
              <a:off x="2373" y="1660"/>
              <a:ext cx="314" cy="1313"/>
            </a:xfrm>
            <a:prstGeom prst="ellipse">
              <a:avLst/>
            </a:prstGeom>
            <a:gradFill rotWithShape="1">
              <a:gsLst>
                <a:gs pos="0">
                  <a:schemeClr val="accent1">
                    <a:gamma/>
                    <a:tint val="57255"/>
                    <a:invGamma/>
                  </a:schemeClr>
                </a:gs>
                <a:gs pos="100000">
                  <a:schemeClr val="accent1"/>
                </a:gs>
              </a:gsLst>
              <a:lin ang="2700000" scaled="1"/>
            </a:gradFill>
            <a:ln w="38100" algn="ctr">
              <a:noFill/>
              <a:round/>
              <a:headEnd/>
              <a:tailEnd/>
            </a:ln>
            <a:effectLst/>
          </p:spPr>
          <p:txBody>
            <a:bodyPr wrap="none"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sp>
          <p:nvSpPr>
            <p:cNvPr id="112681" name="Oval 41"/>
            <p:cNvSpPr>
              <a:spLocks noChangeArrowheads="1"/>
            </p:cNvSpPr>
            <p:nvPr/>
          </p:nvSpPr>
          <p:spPr bwMode="gray">
            <a:xfrm>
              <a:off x="2297" y="1660"/>
              <a:ext cx="1302" cy="1313"/>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sp>
          <p:nvSpPr>
            <p:cNvPr id="112682" name="Oval 42"/>
            <p:cNvSpPr>
              <a:spLocks noChangeArrowheads="1"/>
            </p:cNvSpPr>
            <p:nvPr/>
          </p:nvSpPr>
          <p:spPr bwMode="gray">
            <a:xfrm>
              <a:off x="2297" y="1660"/>
              <a:ext cx="1302" cy="1313"/>
            </a:xfrm>
            <a:prstGeom prst="ellipse">
              <a:avLst/>
            </a:prstGeom>
            <a:gradFill rotWithShape="1">
              <a:gsLst>
                <a:gs pos="0">
                  <a:schemeClr val="accent1"/>
                </a:gs>
                <a:gs pos="100000">
                  <a:schemeClr val="accent1">
                    <a:gamma/>
                    <a:shade val="48627"/>
                    <a:invGamma/>
                  </a:schemeClr>
                </a:gs>
              </a:gsLst>
              <a:lin ang="2700000" scaled="1"/>
            </a:gradFill>
            <a:ln w="38100" algn="ctr">
              <a:noFill/>
              <a:round/>
              <a:headEnd/>
              <a:tailEnd/>
            </a:ln>
            <a:effectLst/>
          </p:spPr>
          <p:txBody>
            <a:bodyPr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sp>
          <p:nvSpPr>
            <p:cNvPr id="14396" name="Oval 43"/>
            <p:cNvSpPr>
              <a:spLocks noChangeArrowheads="1"/>
            </p:cNvSpPr>
            <p:nvPr/>
          </p:nvSpPr>
          <p:spPr bwMode="gray">
            <a:xfrm>
              <a:off x="2362" y="1660"/>
              <a:ext cx="1172" cy="1313"/>
            </a:xfrm>
            <a:prstGeom prst="ellipse">
              <a:avLst/>
            </a:prstGeom>
            <a:gradFill rotWithShape="1">
              <a:gsLst>
                <a:gs pos="0">
                  <a:srgbClr val="761800"/>
                </a:gs>
                <a:gs pos="100000">
                  <a:srgbClr val="FF3300"/>
                </a:gs>
              </a:gsLst>
              <a:lin ang="54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a:endParaRPr lang="ar-EG" altLang="en-US" sz="2800">
                <a:latin typeface="Verdana" panose="020B0604030504040204" pitchFamily="34" charset="0"/>
              </a:endParaRPr>
            </a:p>
          </p:txBody>
        </p:sp>
      </p:grpSp>
      <p:sp>
        <p:nvSpPr>
          <p:cNvPr id="112684" name="Rectangle 44"/>
          <p:cNvSpPr>
            <a:spLocks noChangeArrowheads="1"/>
          </p:cNvSpPr>
          <p:nvPr/>
        </p:nvSpPr>
        <p:spPr bwMode="gray">
          <a:xfrm>
            <a:off x="4787900" y="4125913"/>
            <a:ext cx="431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ctr" eaLnBrk="1" hangingPunct="1"/>
            <a:r>
              <a:rPr lang="en-US" altLang="en-US" sz="3200"/>
              <a:t>T</a:t>
            </a:r>
          </a:p>
        </p:txBody>
      </p:sp>
      <p:grpSp>
        <p:nvGrpSpPr>
          <p:cNvPr id="6" name="Group 45"/>
          <p:cNvGrpSpPr>
            <a:grpSpLocks/>
          </p:cNvGrpSpPr>
          <p:nvPr/>
        </p:nvGrpSpPr>
        <p:grpSpPr bwMode="auto">
          <a:xfrm>
            <a:off x="4629150" y="3165475"/>
            <a:ext cx="763588" cy="695325"/>
            <a:chOff x="2297" y="1660"/>
            <a:chExt cx="1302" cy="1313"/>
          </a:xfrm>
        </p:grpSpPr>
        <p:sp>
          <p:nvSpPr>
            <p:cNvPr id="112686" name="Oval 46"/>
            <p:cNvSpPr>
              <a:spLocks noChangeArrowheads="1"/>
            </p:cNvSpPr>
            <p:nvPr/>
          </p:nvSpPr>
          <p:spPr bwMode="gray">
            <a:xfrm>
              <a:off x="2373" y="1660"/>
              <a:ext cx="314" cy="1313"/>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sp>
          <p:nvSpPr>
            <p:cNvPr id="112687" name="Oval 47"/>
            <p:cNvSpPr>
              <a:spLocks noChangeArrowheads="1"/>
            </p:cNvSpPr>
            <p:nvPr/>
          </p:nvSpPr>
          <p:spPr bwMode="gray">
            <a:xfrm>
              <a:off x="2373" y="1660"/>
              <a:ext cx="314" cy="1313"/>
            </a:xfrm>
            <a:prstGeom prst="ellipse">
              <a:avLst/>
            </a:prstGeom>
            <a:gradFill rotWithShape="1">
              <a:gsLst>
                <a:gs pos="0">
                  <a:schemeClr val="accent1">
                    <a:gamma/>
                    <a:tint val="57255"/>
                    <a:invGamma/>
                  </a:schemeClr>
                </a:gs>
                <a:gs pos="100000">
                  <a:schemeClr val="accent1"/>
                </a:gs>
              </a:gsLst>
              <a:lin ang="2700000" scaled="1"/>
            </a:gradFill>
            <a:ln w="38100" algn="ctr">
              <a:noFill/>
              <a:round/>
              <a:headEnd/>
              <a:tailEnd/>
            </a:ln>
            <a:effectLst/>
          </p:spPr>
          <p:txBody>
            <a:bodyPr wrap="none"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sp>
          <p:nvSpPr>
            <p:cNvPr id="112688" name="Oval 48"/>
            <p:cNvSpPr>
              <a:spLocks noChangeArrowheads="1"/>
            </p:cNvSpPr>
            <p:nvPr/>
          </p:nvSpPr>
          <p:spPr bwMode="gray">
            <a:xfrm>
              <a:off x="2297" y="1660"/>
              <a:ext cx="1302" cy="1313"/>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sp>
          <p:nvSpPr>
            <p:cNvPr id="112689" name="Oval 49"/>
            <p:cNvSpPr>
              <a:spLocks noChangeArrowheads="1"/>
            </p:cNvSpPr>
            <p:nvPr/>
          </p:nvSpPr>
          <p:spPr bwMode="gray">
            <a:xfrm>
              <a:off x="2297" y="1660"/>
              <a:ext cx="1302" cy="1313"/>
            </a:xfrm>
            <a:prstGeom prst="ellipse">
              <a:avLst/>
            </a:prstGeom>
            <a:gradFill rotWithShape="1">
              <a:gsLst>
                <a:gs pos="0">
                  <a:schemeClr val="accent1"/>
                </a:gs>
                <a:gs pos="100000">
                  <a:schemeClr val="accent1">
                    <a:gamma/>
                    <a:shade val="48627"/>
                    <a:invGamma/>
                  </a:schemeClr>
                </a:gs>
              </a:gsLst>
              <a:lin ang="2700000" scaled="1"/>
            </a:gradFill>
            <a:ln w="38100" algn="ctr">
              <a:noFill/>
              <a:round/>
              <a:headEnd/>
              <a:tailEnd/>
            </a:ln>
            <a:effectLst/>
          </p:spPr>
          <p:txBody>
            <a:bodyPr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sp>
          <p:nvSpPr>
            <p:cNvPr id="112690" name="Oval 50"/>
            <p:cNvSpPr>
              <a:spLocks noChangeArrowheads="1"/>
            </p:cNvSpPr>
            <p:nvPr/>
          </p:nvSpPr>
          <p:spPr bwMode="gray">
            <a:xfrm>
              <a:off x="2362" y="1660"/>
              <a:ext cx="1172" cy="1313"/>
            </a:xfrm>
            <a:prstGeom prst="ellipse">
              <a:avLst/>
            </a:prstGeom>
            <a:gradFill rotWithShape="1">
              <a:gsLst>
                <a:gs pos="0">
                  <a:schemeClr val="accent2"/>
                </a:gs>
                <a:gs pos="100000">
                  <a:schemeClr val="accent2">
                    <a:gamma/>
                    <a:shade val="46275"/>
                    <a:invGamma/>
                  </a:schemeClr>
                </a:gs>
              </a:gsLst>
              <a:lin ang="5400000" scaled="1"/>
            </a:gradFill>
            <a:ln w="38100" algn="ctr">
              <a:noFill/>
              <a:round/>
              <a:headEnd/>
              <a:tailEnd/>
            </a:ln>
            <a:effectLst/>
          </p:spPr>
          <p:txBody>
            <a:bodyPr anchor="ctr">
              <a:spAutoFit/>
            </a:bodyPr>
            <a:lstStyle/>
            <a:p>
              <a:pPr algn="l" rtl="0" eaLnBrk="0" fontAlgn="auto" hangingPunct="0">
                <a:spcBef>
                  <a:spcPts val="0"/>
                </a:spcBef>
                <a:spcAft>
                  <a:spcPts val="0"/>
                </a:spcAft>
                <a:defRPr/>
              </a:pPr>
              <a:endParaRPr lang="ar-EG" sz="2800">
                <a:latin typeface="Verdana" pitchFamily="34" charset="0"/>
                <a:cs typeface="+mn-cs"/>
              </a:endParaRPr>
            </a:p>
          </p:txBody>
        </p:sp>
      </p:grpSp>
      <p:sp>
        <p:nvSpPr>
          <p:cNvPr id="112691" name="Rectangle 51"/>
          <p:cNvSpPr>
            <a:spLocks noChangeArrowheads="1"/>
          </p:cNvSpPr>
          <p:nvPr/>
        </p:nvSpPr>
        <p:spPr bwMode="gray">
          <a:xfrm>
            <a:off x="4749800" y="3189288"/>
            <a:ext cx="5000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ctr" eaLnBrk="1" hangingPunct="1"/>
            <a:r>
              <a:rPr lang="en-US" altLang="en-US" sz="3200">
                <a:solidFill>
                  <a:schemeClr val="bg1"/>
                </a:solidFill>
              </a:rPr>
              <a:t>O</a:t>
            </a:r>
          </a:p>
        </p:txBody>
      </p:sp>
      <p:sp>
        <p:nvSpPr>
          <p:cNvPr id="7" name="TextBox 6"/>
          <p:cNvSpPr txBox="1">
            <a:spLocks noChangeArrowheads="1"/>
          </p:cNvSpPr>
          <p:nvPr/>
        </p:nvSpPr>
        <p:spPr bwMode="auto">
          <a:xfrm>
            <a:off x="5795963" y="4051300"/>
            <a:ext cx="3135312" cy="641350"/>
          </a:xfrm>
          <a:prstGeom prst="rect">
            <a:avLst/>
          </a:prstGeom>
          <a:gradFill rotWithShape="1">
            <a:gsLst>
              <a:gs pos="0">
                <a:srgbClr val="5E1800"/>
              </a:gs>
              <a:gs pos="50000">
                <a:srgbClr val="CC3300"/>
              </a:gs>
              <a:gs pos="100000">
                <a:srgbClr val="5E18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EG" altLang="en-US" b="1">
                <a:solidFill>
                  <a:schemeClr val="bg1"/>
                </a:solidFill>
                <a:latin typeface="Times New Roman" panose="02020603050405020304" pitchFamily="18" charset="0"/>
                <a:ea typeface="Times New Roman" panose="02020603050405020304" pitchFamily="18" charset="0"/>
                <a:cs typeface="Simplified Arabic" panose="02020603050405020304" pitchFamily="18" charset="-78"/>
              </a:rPr>
              <a:t>التهديدات: </a:t>
            </a:r>
            <a:r>
              <a:rPr lang="ar-JO" altLang="en-US" b="1">
                <a:solidFill>
                  <a:schemeClr val="bg1"/>
                </a:solidFill>
                <a:latin typeface="Times New Roman" panose="02020603050405020304" pitchFamily="18" charset="0"/>
                <a:ea typeface="Times New Roman" panose="02020603050405020304" pitchFamily="18" charset="0"/>
                <a:cs typeface="Simplified Arabic" panose="02020603050405020304" pitchFamily="18" charset="-78"/>
              </a:rPr>
              <a:t>ظروف خارجية واتجاهات </a:t>
            </a:r>
            <a:r>
              <a:rPr lang="ar-EG" altLang="en-US" b="1">
                <a:solidFill>
                  <a:schemeClr val="bg1"/>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JO" altLang="en-US" b="1">
                <a:solidFill>
                  <a:schemeClr val="bg1"/>
                </a:solidFill>
                <a:latin typeface="Times New Roman" panose="02020603050405020304" pitchFamily="18" charset="0"/>
                <a:ea typeface="Times New Roman" panose="02020603050405020304" pitchFamily="18" charset="0"/>
                <a:cs typeface="Simplified Arabic" panose="02020603050405020304" pitchFamily="18" charset="-78"/>
              </a:rPr>
              <a:t>ستؤثر على كفاءة المنظمة</a:t>
            </a:r>
            <a:r>
              <a:rPr lang="ar-JO" altLang="en-US" sz="1100" b="1">
                <a:solidFill>
                  <a:schemeClr val="bg1"/>
                </a:solidFill>
                <a:latin typeface="Times New Roman" panose="02020603050405020304" pitchFamily="18" charset="0"/>
                <a:ea typeface="Times New Roman" panose="02020603050405020304" pitchFamily="18" charset="0"/>
                <a:cs typeface="Simplified Arabic" panose="02020603050405020304" pitchFamily="18" charset="-78"/>
              </a:rPr>
              <a:t>. </a:t>
            </a:r>
            <a:endParaRPr lang="ar-EG" altLang="en-US">
              <a:solidFill>
                <a:schemeClr val="bg1"/>
              </a:solidFill>
              <a:latin typeface="Arial" panose="020B0604020202020204" pitchFamily="34" charset="0"/>
              <a:ea typeface="Times New Roman" panose="02020603050405020304" pitchFamily="18" charset="0"/>
              <a:cs typeface="Simplified Arabic" panose="02020603050405020304" pitchFamily="18" charset="-78"/>
            </a:endParaRPr>
          </a:p>
        </p:txBody>
      </p:sp>
      <p:sp>
        <p:nvSpPr>
          <p:cNvPr id="112693" name="Rectangle 53"/>
          <p:cNvSpPr>
            <a:spLocks noChangeArrowheads="1"/>
          </p:cNvSpPr>
          <p:nvPr/>
        </p:nvSpPr>
        <p:spPr bwMode="auto">
          <a:xfrm>
            <a:off x="5364163" y="1465263"/>
            <a:ext cx="3563937" cy="641350"/>
          </a:xfrm>
          <a:prstGeom prst="rect">
            <a:avLst/>
          </a:prstGeom>
          <a:gradFill rotWithShape="1">
            <a:gsLst>
              <a:gs pos="0">
                <a:schemeClr val="folHlink">
                  <a:gamma/>
                  <a:shade val="46275"/>
                  <a:invGamma/>
                </a:schemeClr>
              </a:gs>
              <a:gs pos="50000">
                <a:schemeClr val="folHlink"/>
              </a:gs>
              <a:gs pos="100000">
                <a:schemeClr val="folHlink">
                  <a:gamma/>
                  <a:shade val="46275"/>
                  <a:invGamma/>
                </a:schemeClr>
              </a:gs>
            </a:gsLst>
            <a:lin ang="5400000" scaled="1"/>
          </a:gradFill>
          <a:ln w="9525">
            <a:noFill/>
            <a:miter lim="800000"/>
            <a:headEnd/>
            <a:tailEnd/>
          </a:ln>
        </p:spPr>
        <p:txBody>
          <a:bodyPr>
            <a:spAutoFit/>
          </a:bodyPr>
          <a:lstStyle/>
          <a:p>
            <a:pPr fontAlgn="auto">
              <a:spcBef>
                <a:spcPts val="0"/>
              </a:spcBef>
              <a:spcAft>
                <a:spcPts val="0"/>
              </a:spcAft>
              <a:defRPr/>
            </a:pPr>
            <a:r>
              <a:rPr lang="ar-EG" dirty="0">
                <a:solidFill>
                  <a:schemeClr val="bg1"/>
                </a:solidFill>
                <a:latin typeface="+mn-lt"/>
                <a:cs typeface="+mn-cs"/>
              </a:rPr>
              <a:t>نقاط القوة: </a:t>
            </a:r>
            <a:r>
              <a:rPr lang="ar-JO" dirty="0">
                <a:solidFill>
                  <a:schemeClr val="bg1"/>
                </a:solidFill>
                <a:latin typeface="+mn-lt"/>
                <a:cs typeface="+mn-cs"/>
              </a:rPr>
              <a:t>الإمكانات الداخلية التي ستساعد على تلبية المطالب وطرد التهديدات.</a:t>
            </a:r>
            <a:endParaRPr lang="ar-EG" dirty="0">
              <a:solidFill>
                <a:schemeClr val="bg1"/>
              </a:solidFill>
              <a:latin typeface="+mn-lt"/>
              <a:cs typeface="+mn-cs"/>
            </a:endParaRPr>
          </a:p>
        </p:txBody>
      </p:sp>
      <p:sp>
        <p:nvSpPr>
          <p:cNvPr id="112694" name="Rectangle 54"/>
          <p:cNvSpPr>
            <a:spLocks noChangeArrowheads="1"/>
          </p:cNvSpPr>
          <p:nvPr/>
        </p:nvSpPr>
        <p:spPr bwMode="auto">
          <a:xfrm>
            <a:off x="5724525" y="2322513"/>
            <a:ext cx="3190875" cy="641350"/>
          </a:xfrm>
          <a:prstGeom prst="rect">
            <a:avLst/>
          </a:prstGeom>
          <a:gradFill rotWithShape="1">
            <a:gsLst>
              <a:gs pos="0">
                <a:srgbClr val="764700"/>
              </a:gs>
              <a:gs pos="50000">
                <a:srgbClr val="FF9900"/>
              </a:gs>
              <a:gs pos="100000">
                <a:srgbClr val="7647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EG" altLang="en-US">
                <a:solidFill>
                  <a:schemeClr val="bg1"/>
                </a:solidFill>
              </a:rPr>
              <a:t>نقاط الضعف: </a:t>
            </a:r>
            <a:r>
              <a:rPr lang="ar-JO" altLang="en-US">
                <a:solidFill>
                  <a:schemeClr val="bg1"/>
                </a:solidFill>
              </a:rPr>
              <a:t>العجز الداخلي الذي يعمل على منع المنظمة من تلبية مطالبها.</a:t>
            </a:r>
            <a:endParaRPr lang="en-US" altLang="en-US">
              <a:solidFill>
                <a:schemeClr val="bg1"/>
              </a:solidFill>
            </a:endParaRPr>
          </a:p>
        </p:txBody>
      </p:sp>
      <p:sp>
        <p:nvSpPr>
          <p:cNvPr id="112695" name="Rectangle 55"/>
          <p:cNvSpPr>
            <a:spLocks noChangeArrowheads="1"/>
          </p:cNvSpPr>
          <p:nvPr/>
        </p:nvSpPr>
        <p:spPr bwMode="auto">
          <a:xfrm>
            <a:off x="5795963" y="3194050"/>
            <a:ext cx="3132137" cy="641350"/>
          </a:xfrm>
          <a:prstGeom prst="rect">
            <a:avLst/>
          </a:prstGeom>
          <a:gradFill rotWithShape="1">
            <a:gsLst>
              <a:gs pos="0">
                <a:srgbClr val="184776"/>
              </a:gs>
              <a:gs pos="50000">
                <a:srgbClr val="3399FF"/>
              </a:gs>
              <a:gs pos="100000">
                <a:srgbClr val="18477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EG" altLang="en-US">
                <a:solidFill>
                  <a:schemeClr val="bg1"/>
                </a:solidFill>
              </a:rPr>
              <a:t>الفرص: </a:t>
            </a:r>
            <a:r>
              <a:rPr lang="ar-JO" altLang="en-US">
                <a:solidFill>
                  <a:schemeClr val="bg1"/>
                </a:solidFill>
              </a:rPr>
              <a:t>ظروف خارجية أو اتجاهات معينة </a:t>
            </a:r>
            <a:r>
              <a:rPr lang="ar-EG" altLang="en-US">
                <a:solidFill>
                  <a:schemeClr val="bg1"/>
                </a:solidFill>
              </a:rPr>
              <a:t> </a:t>
            </a:r>
            <a:r>
              <a:rPr lang="ar-JO" altLang="en-US">
                <a:solidFill>
                  <a:schemeClr val="bg1"/>
                </a:solidFill>
              </a:rPr>
              <a:t> تسّهل الوصول إلى الهدف</a:t>
            </a:r>
            <a:r>
              <a:rPr lang="ar-EG" altLang="en-US">
                <a:solidFill>
                  <a:schemeClr val="bg1"/>
                </a:solidFill>
              </a:rPr>
              <a:t>.</a:t>
            </a:r>
          </a:p>
        </p:txBody>
      </p:sp>
      <p:graphicFrame>
        <p:nvGraphicFramePr>
          <p:cNvPr id="122937" name="Group 57"/>
          <p:cNvGraphicFramePr>
            <a:graphicFrameLocks noGrp="1"/>
          </p:cNvGraphicFramePr>
          <p:nvPr>
            <p:ph/>
          </p:nvPr>
        </p:nvGraphicFramePr>
        <p:xfrm>
          <a:off x="746125" y="4430713"/>
          <a:ext cx="3970338" cy="2240108"/>
        </p:xfrm>
        <a:graphic>
          <a:graphicData uri="http://schemas.openxmlformats.org/drawingml/2006/table">
            <a:tbl>
              <a:tblPr/>
              <a:tblGrid>
                <a:gridCol w="1762125"/>
                <a:gridCol w="2208213"/>
              </a:tblGrid>
              <a:tr h="1119981">
                <a:tc>
                  <a:txBody>
                    <a:bodyPr/>
                    <a:lstStyle/>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r>
                        <a:rPr kumimoji="0" lang="en-US" sz="3700" b="1" i="0" u="none" strike="noStrike" cap="none" normalizeH="0" baseline="0" smtClean="0">
                          <a:ln>
                            <a:noFill/>
                          </a:ln>
                          <a:solidFill>
                            <a:srgbClr val="33CC33"/>
                          </a:solidFill>
                          <a:effectLst/>
                          <a:latin typeface="Georgia" pitchFamily="18" charset="0"/>
                          <a:cs typeface="Arial" pitchFamily="34" charset="0"/>
                        </a:rPr>
                        <a:t>S</a:t>
                      </a:r>
                    </a:p>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r>
                        <a:rPr kumimoji="0" lang="en-US" sz="2800" b="1" i="0" u="none" strike="noStrike" cap="none" normalizeH="0" baseline="0" smtClean="0">
                          <a:ln>
                            <a:noFill/>
                          </a:ln>
                          <a:solidFill>
                            <a:schemeClr val="tx1"/>
                          </a:solidFill>
                          <a:effectLst/>
                          <a:latin typeface="Arial" pitchFamily="34" charset="0"/>
                          <a:cs typeface="Arial" pitchFamily="34" charset="0"/>
                        </a:rPr>
                        <a:t>S</a:t>
                      </a:r>
                      <a:r>
                        <a:rPr kumimoji="0" lang="en-US" sz="2000" b="1" i="0" u="none" strike="noStrike" cap="none" normalizeH="0" baseline="0" smtClean="0">
                          <a:ln>
                            <a:noFill/>
                          </a:ln>
                          <a:solidFill>
                            <a:schemeClr val="tx1"/>
                          </a:solidFill>
                          <a:effectLst/>
                          <a:latin typeface="Arial" pitchFamily="34" charset="0"/>
                          <a:cs typeface="Arial" pitchFamily="34" charset="0"/>
                        </a:rPr>
                        <a:t>trengths</a:t>
                      </a:r>
                      <a:r>
                        <a:rPr kumimoji="0" lang="en-US" sz="2000" b="0" i="0" u="none" strike="noStrike" cap="none" normalizeH="0" baseline="0" smtClean="0">
                          <a:ln>
                            <a:noFill/>
                          </a:ln>
                          <a:solidFill>
                            <a:schemeClr val="tx1"/>
                          </a:solidFill>
                          <a:effectLst/>
                          <a:latin typeface="Arial" pitchFamily="34" charset="0"/>
                          <a:cs typeface="Arial" pitchFamily="34" charset="0"/>
                        </a:rPr>
                        <a:t> </a:t>
                      </a:r>
                    </a:p>
                  </a:txBody>
                  <a:tcPr marT="45677" marB="45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r>
                        <a:rPr kumimoji="0" lang="en-US" sz="3700" b="1" i="0" u="none" strike="noStrike" cap="none" normalizeH="0" baseline="0" smtClean="0">
                          <a:ln>
                            <a:noFill/>
                          </a:ln>
                          <a:solidFill>
                            <a:srgbClr val="FF9900"/>
                          </a:solidFill>
                          <a:effectLst/>
                          <a:latin typeface="Georgia" pitchFamily="18" charset="0"/>
                          <a:cs typeface="Arial" pitchFamily="34" charset="0"/>
                        </a:rPr>
                        <a:t>O </a:t>
                      </a:r>
                    </a:p>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r>
                        <a:rPr kumimoji="0" lang="en-US" sz="2800" b="1" i="0" u="none" strike="noStrike" cap="none" normalizeH="0" baseline="0" smtClean="0">
                          <a:ln>
                            <a:noFill/>
                          </a:ln>
                          <a:solidFill>
                            <a:schemeClr val="tx1"/>
                          </a:solidFill>
                          <a:effectLst/>
                          <a:latin typeface="Arial" pitchFamily="34" charset="0"/>
                          <a:cs typeface="Arial" pitchFamily="34" charset="0"/>
                        </a:rPr>
                        <a:t>O</a:t>
                      </a:r>
                      <a:r>
                        <a:rPr kumimoji="0" lang="en-US" sz="2000" b="1" i="0" u="none" strike="noStrike" cap="none" normalizeH="0" baseline="0" smtClean="0">
                          <a:ln>
                            <a:noFill/>
                          </a:ln>
                          <a:solidFill>
                            <a:schemeClr val="tx1"/>
                          </a:solidFill>
                          <a:effectLst/>
                          <a:latin typeface="Arial" pitchFamily="34" charset="0"/>
                          <a:cs typeface="Arial" pitchFamily="34" charset="0"/>
                        </a:rPr>
                        <a:t>pportunities </a:t>
                      </a:r>
                    </a:p>
                  </a:txBody>
                  <a:tcPr marT="45677" marB="45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119981">
                <a:tc>
                  <a:txBody>
                    <a:bodyPr/>
                    <a:lstStyle/>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r>
                        <a:rPr kumimoji="0" lang="en-US" sz="4100" b="1" i="0" u="none" strike="noStrike" cap="none" normalizeH="0" baseline="0" smtClean="0">
                          <a:ln>
                            <a:noFill/>
                          </a:ln>
                          <a:solidFill>
                            <a:srgbClr val="0000FF"/>
                          </a:solidFill>
                          <a:effectLst/>
                          <a:latin typeface="Georgia" pitchFamily="18" charset="0"/>
                          <a:cs typeface="Arial" pitchFamily="34" charset="0"/>
                        </a:rPr>
                        <a:t>W</a:t>
                      </a:r>
                    </a:p>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r>
                        <a:rPr kumimoji="0" lang="en-US" sz="2000" b="1" i="0" u="none" strike="noStrike" cap="none" normalizeH="0" baseline="0" smtClean="0">
                          <a:ln>
                            <a:noFill/>
                          </a:ln>
                          <a:solidFill>
                            <a:schemeClr val="tx1"/>
                          </a:solidFill>
                          <a:effectLst/>
                          <a:latin typeface="Arial" pitchFamily="34" charset="0"/>
                          <a:cs typeface="Arial" pitchFamily="34" charset="0"/>
                        </a:rPr>
                        <a:t>Weakness</a:t>
                      </a:r>
                      <a:r>
                        <a:rPr kumimoji="0" lang="en-US" sz="2400" b="0" i="0" u="none" strike="noStrike" cap="none" normalizeH="0" baseline="0" smtClean="0">
                          <a:ln>
                            <a:noFill/>
                          </a:ln>
                          <a:solidFill>
                            <a:schemeClr val="tx1"/>
                          </a:solidFill>
                          <a:effectLst/>
                          <a:latin typeface="Arial" pitchFamily="34" charset="0"/>
                          <a:cs typeface="Arial" pitchFamily="34" charset="0"/>
                        </a:rPr>
                        <a:t> </a:t>
                      </a:r>
                    </a:p>
                  </a:txBody>
                  <a:tcPr marT="45677" marB="45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r>
                        <a:rPr kumimoji="0" lang="en-US" sz="3300" b="1" i="0" u="none" strike="noStrike" cap="none" normalizeH="0" baseline="0" smtClean="0">
                          <a:ln>
                            <a:noFill/>
                          </a:ln>
                          <a:solidFill>
                            <a:srgbClr val="0000FF"/>
                          </a:solidFill>
                          <a:effectLst/>
                          <a:latin typeface="Georgia" pitchFamily="18" charset="0"/>
                          <a:cs typeface="Arial" pitchFamily="34" charset="0"/>
                        </a:rPr>
                        <a:t> T</a:t>
                      </a:r>
                    </a:p>
                    <a:p>
                      <a:pPr marL="109538" marR="0" lvl="0" indent="0" algn="l" defTabSz="914400" rtl="0" eaLnBrk="1" fontAlgn="base" latinLnBrk="0" hangingPunct="1">
                        <a:lnSpc>
                          <a:spcPct val="100000"/>
                        </a:lnSpc>
                        <a:spcBef>
                          <a:spcPts val="300"/>
                        </a:spcBef>
                        <a:spcAft>
                          <a:spcPct val="0"/>
                        </a:spcAft>
                        <a:buClr>
                          <a:srgbClr val="A04DA3"/>
                        </a:buClr>
                        <a:buSzTx/>
                        <a:buFont typeface="Georgia" pitchFamily="18" charset="0"/>
                        <a:buNone/>
                        <a:tabLst/>
                      </a:pPr>
                      <a:r>
                        <a:rPr kumimoji="0" lang="en-US" sz="3200" b="1" i="0" u="none" strike="noStrike" cap="none" normalizeH="0" baseline="0" smtClean="0">
                          <a:ln>
                            <a:noFill/>
                          </a:ln>
                          <a:solidFill>
                            <a:schemeClr val="tx1"/>
                          </a:solidFill>
                          <a:effectLst/>
                          <a:latin typeface="Arial" pitchFamily="34" charset="0"/>
                          <a:cs typeface="Arial" pitchFamily="34" charset="0"/>
                        </a:rPr>
                        <a:t>T</a:t>
                      </a:r>
                      <a:r>
                        <a:rPr kumimoji="0" lang="en-US" sz="2000" b="1" i="0" u="none" strike="noStrike" cap="none" normalizeH="0" baseline="0" smtClean="0">
                          <a:ln>
                            <a:noFill/>
                          </a:ln>
                          <a:solidFill>
                            <a:schemeClr val="tx1"/>
                          </a:solidFill>
                          <a:effectLst/>
                          <a:latin typeface="Arial" pitchFamily="34" charset="0"/>
                          <a:cs typeface="Arial" pitchFamily="34" charset="0"/>
                        </a:rPr>
                        <a:t>hreats</a:t>
                      </a:r>
                      <a:r>
                        <a:rPr kumimoji="0" lang="en-US" sz="2000" b="0" i="0" u="none" strike="noStrike" cap="none" normalizeH="0" baseline="0" smtClean="0">
                          <a:ln>
                            <a:noFill/>
                          </a:ln>
                          <a:solidFill>
                            <a:schemeClr val="tx1"/>
                          </a:solidFill>
                          <a:effectLst/>
                          <a:latin typeface="Arial" pitchFamily="34" charset="0"/>
                          <a:cs typeface="Arial" pitchFamily="34" charset="0"/>
                        </a:rPr>
                        <a:t> </a:t>
                      </a:r>
                    </a:p>
                  </a:txBody>
                  <a:tcPr marT="45677" marB="45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22948" name="Text Box 68"/>
          <p:cNvSpPr txBox="1">
            <a:spLocks noChangeArrowheads="1"/>
          </p:cNvSpPr>
          <p:nvPr/>
        </p:nvSpPr>
        <p:spPr bwMode="auto">
          <a:xfrm>
            <a:off x="1187450" y="3810000"/>
            <a:ext cx="2879725" cy="431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ctr" eaLnBrk="1" hangingPunct="1"/>
            <a:r>
              <a:rPr lang="en-US" altLang="en-US" b="1">
                <a:latin typeface="Times New Roman" panose="02020603050405020304" pitchFamily="18" charset="0"/>
              </a:rPr>
              <a:t>Matching (SO)</a:t>
            </a:r>
            <a:endParaRPr lang="en-US" altLang="en-US" sz="2800" b="1">
              <a:latin typeface="Arial" panose="020B0604020202020204" pitchFamily="34" charset="0"/>
            </a:endParaRPr>
          </a:p>
        </p:txBody>
      </p:sp>
      <p:sp>
        <p:nvSpPr>
          <p:cNvPr id="122949" name="Text Box 69"/>
          <p:cNvSpPr txBox="1">
            <a:spLocks noChangeArrowheads="1"/>
          </p:cNvSpPr>
          <p:nvPr/>
        </p:nvSpPr>
        <p:spPr bwMode="auto">
          <a:xfrm rot="-5400000">
            <a:off x="-673893" y="5198269"/>
            <a:ext cx="2132012" cy="571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ctr" eaLnBrk="1" hangingPunct="1"/>
            <a:r>
              <a:rPr lang="en-US" altLang="en-US" sz="1600" b="1">
                <a:latin typeface="Times New Roman" panose="02020603050405020304" pitchFamily="18" charset="0"/>
                <a:cs typeface="Times New Roman" panose="02020603050405020304" pitchFamily="18" charset="0"/>
              </a:rPr>
              <a:t>Matching (SW)</a:t>
            </a:r>
          </a:p>
        </p:txBody>
      </p:sp>
      <p:sp>
        <p:nvSpPr>
          <p:cNvPr id="122950" name="Text Box 70"/>
          <p:cNvSpPr txBox="1">
            <a:spLocks noChangeArrowheads="1"/>
          </p:cNvSpPr>
          <p:nvPr/>
        </p:nvSpPr>
        <p:spPr bwMode="auto">
          <a:xfrm rot="-5400000">
            <a:off x="4103688" y="5337175"/>
            <a:ext cx="2089150" cy="431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ctr" eaLnBrk="1" hangingPunct="1"/>
            <a:r>
              <a:rPr lang="en-US" altLang="en-US" b="1">
                <a:latin typeface="Times New Roman" panose="02020603050405020304" pitchFamily="18" charset="0"/>
              </a:rPr>
              <a:t>Matching (OT)</a:t>
            </a:r>
            <a:endParaRPr lang="en-US" altLang="en-US" sz="2800" b="1">
              <a:latin typeface="Arial" panose="020B0604020202020204" pitchFamily="34" charset="0"/>
            </a:endParaRPr>
          </a:p>
        </p:txBody>
      </p:sp>
      <p:sp>
        <p:nvSpPr>
          <p:cNvPr id="8" name="Rectangle 15"/>
          <p:cNvSpPr>
            <a:spLocks noChangeArrowheads="1"/>
          </p:cNvSpPr>
          <p:nvPr/>
        </p:nvSpPr>
        <p:spPr bwMode="gray">
          <a:xfrm>
            <a:off x="4724400" y="2397125"/>
            <a:ext cx="5683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ctr" eaLnBrk="1" hangingPunct="1"/>
            <a:r>
              <a:rPr lang="en-US" altLang="en-US" sz="3200"/>
              <a:t>W</a:t>
            </a:r>
          </a:p>
        </p:txBody>
      </p:sp>
      <p:sp>
        <p:nvSpPr>
          <p:cNvPr id="5" name="TextBox 4"/>
          <p:cNvSpPr txBox="1"/>
          <p:nvPr/>
        </p:nvSpPr>
        <p:spPr>
          <a:xfrm>
            <a:off x="5353071" y="116632"/>
            <a:ext cx="3683425" cy="523220"/>
          </a:xfrm>
          <a:prstGeom prst="rect">
            <a:avLst/>
          </a:prstGeom>
        </p:spPr>
        <p:style>
          <a:lnRef idx="0">
            <a:schemeClr val="accent2"/>
          </a:lnRef>
          <a:fillRef idx="3">
            <a:schemeClr val="accent2"/>
          </a:fillRef>
          <a:effectRef idx="3">
            <a:schemeClr val="accent2"/>
          </a:effectRef>
          <a:fontRef idx="minor">
            <a:schemeClr val="lt1"/>
          </a:fontRef>
        </p:style>
        <p:txBody>
          <a:bodyPr rtlCol="1">
            <a:spAutoFit/>
          </a:bodyPr>
          <a:lstStyle/>
          <a:p>
            <a:pPr>
              <a:defRPr/>
            </a:pPr>
            <a:r>
              <a:rPr lang="ar-QA" sz="2800" b="1" dirty="0"/>
              <a:t>التحليل البيئي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2886"/>
                                        </p:tgtEl>
                                        <p:attrNameLst>
                                          <p:attrName>style.visibility</p:attrName>
                                        </p:attrNameLst>
                                      </p:cBhvr>
                                      <p:to>
                                        <p:strVal val="visible"/>
                                      </p:to>
                                    </p:set>
                                    <p:animEffect transition="in" filter="barn(inVertical)">
                                      <p:cBhvr>
                                        <p:cTn id="12" dur="500"/>
                                        <p:tgtEl>
                                          <p:spTgt spid="1228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122937"/>
                                        </p:tgtEl>
                                        <p:attrNameLst>
                                          <p:attrName>style.visibility</p:attrName>
                                        </p:attrNameLst>
                                      </p:cBhvr>
                                      <p:to>
                                        <p:strVal val="visible"/>
                                      </p:to>
                                    </p:set>
                                    <p:anim calcmode="lin" valueType="num">
                                      <p:cBhvr>
                                        <p:cTn id="17" dur="1000" fill="hold"/>
                                        <p:tgtEl>
                                          <p:spTgt spid="122937"/>
                                        </p:tgtEl>
                                        <p:attrNameLst>
                                          <p:attrName>ppt_w</p:attrName>
                                        </p:attrNameLst>
                                      </p:cBhvr>
                                      <p:tavLst>
                                        <p:tav tm="0">
                                          <p:val>
                                            <p:fltVal val="0"/>
                                          </p:val>
                                        </p:tav>
                                        <p:tav tm="100000">
                                          <p:val>
                                            <p:strVal val="#ppt_w"/>
                                          </p:val>
                                        </p:tav>
                                      </p:tavLst>
                                    </p:anim>
                                    <p:anim calcmode="lin" valueType="num">
                                      <p:cBhvr>
                                        <p:cTn id="18" dur="1000" fill="hold"/>
                                        <p:tgtEl>
                                          <p:spTgt spid="122937"/>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childTnLst>
                                </p:cTn>
                              </p:par>
                            </p:childTnLst>
                          </p:cTn>
                        </p:par>
                        <p:par>
                          <p:cTn id="24" fill="hold" nodeType="afterGroup">
                            <p:stCondLst>
                              <p:cond delay="1000"/>
                            </p:stCondLst>
                            <p:childTnLst>
                              <p:par>
                                <p:cTn id="25" presetID="18" presetClass="entr" presetSubtype="9" fill="hold" grpId="0" nodeType="afterEffect">
                                  <p:stCondLst>
                                    <p:cond delay="0"/>
                                  </p:stCondLst>
                                  <p:childTnLst>
                                    <p:set>
                                      <p:cBhvr>
                                        <p:cTn id="26" dur="1" fill="hold">
                                          <p:stCondLst>
                                            <p:cond delay="0"/>
                                          </p:stCondLst>
                                        </p:cTn>
                                        <p:tgtEl>
                                          <p:spTgt spid="112693"/>
                                        </p:tgtEl>
                                        <p:attrNameLst>
                                          <p:attrName>style.visibility</p:attrName>
                                        </p:attrNameLst>
                                      </p:cBhvr>
                                      <p:to>
                                        <p:strVal val="visible"/>
                                      </p:to>
                                    </p:set>
                                    <p:animEffect transition="in" filter="strips(upLeft)">
                                      <p:cBhvr>
                                        <p:cTn id="27" dur="500"/>
                                        <p:tgtEl>
                                          <p:spTgt spid="112693"/>
                                        </p:tgtEl>
                                      </p:cBhvr>
                                    </p:animEffect>
                                  </p:childTnLst>
                                </p:cTn>
                              </p:par>
                            </p:childTnLst>
                          </p:cTn>
                        </p:par>
                        <p:par>
                          <p:cTn id="28" fill="hold" nodeType="afterGroup">
                            <p:stCondLst>
                              <p:cond delay="150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2000"/>
                                        <p:tgtEl>
                                          <p:spTgt spid="2"/>
                                        </p:tgtEl>
                                      </p:cBhvr>
                                    </p:animEffect>
                                  </p:childTnLst>
                                </p:cTn>
                              </p:par>
                            </p:childTnLst>
                          </p:cTn>
                        </p:par>
                        <p:par>
                          <p:cTn id="32" fill="hold" nodeType="afterGroup">
                            <p:stCondLst>
                              <p:cond delay="3500"/>
                            </p:stCondLst>
                            <p:childTnLst>
                              <p:par>
                                <p:cTn id="33" presetID="18" presetClass="entr" presetSubtype="12" fill="hold" grpId="0" nodeType="afterEffect">
                                  <p:stCondLst>
                                    <p:cond delay="0"/>
                                  </p:stCondLst>
                                  <p:childTnLst>
                                    <p:set>
                                      <p:cBhvr>
                                        <p:cTn id="34" dur="1" fill="hold">
                                          <p:stCondLst>
                                            <p:cond delay="0"/>
                                          </p:stCondLst>
                                        </p:cTn>
                                        <p:tgtEl>
                                          <p:spTgt spid="112694"/>
                                        </p:tgtEl>
                                        <p:attrNameLst>
                                          <p:attrName>style.visibility</p:attrName>
                                        </p:attrNameLst>
                                      </p:cBhvr>
                                      <p:to>
                                        <p:strVal val="visible"/>
                                      </p:to>
                                    </p:set>
                                    <p:animEffect transition="in" filter="strips(downLeft)">
                                      <p:cBhvr>
                                        <p:cTn id="35" dur="500"/>
                                        <p:tgtEl>
                                          <p:spTgt spid="112694"/>
                                        </p:tgtEl>
                                      </p:cBhvr>
                                    </p:animEffect>
                                  </p:childTnLst>
                                </p:cTn>
                              </p:par>
                            </p:childTnLst>
                          </p:cTn>
                        </p:par>
                        <p:par>
                          <p:cTn id="36" fill="hold" nodeType="afterGroup">
                            <p:stCondLst>
                              <p:cond delay="4000"/>
                            </p:stCondLst>
                            <p:childTnLst>
                              <p:par>
                                <p:cTn id="37" presetID="10" presetClass="entr" presetSubtype="0"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2000"/>
                                        <p:tgtEl>
                                          <p:spTgt spid="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12691"/>
                                        </p:tgtEl>
                                        <p:attrNameLst>
                                          <p:attrName>style.visibility</p:attrName>
                                        </p:attrNameLst>
                                      </p:cBhvr>
                                      <p:to>
                                        <p:strVal val="visible"/>
                                      </p:to>
                                    </p:set>
                                    <p:animEffect transition="in" filter="fade">
                                      <p:cBhvr>
                                        <p:cTn id="42" dur="1000"/>
                                        <p:tgtEl>
                                          <p:spTgt spid="112691"/>
                                        </p:tgtEl>
                                      </p:cBhvr>
                                    </p:animEffect>
                                  </p:childTnLst>
                                </p:cTn>
                              </p:par>
                            </p:childTnLst>
                          </p:cTn>
                        </p:par>
                        <p:par>
                          <p:cTn id="43" fill="hold" nodeType="afterGroup">
                            <p:stCondLst>
                              <p:cond delay="6000"/>
                            </p:stCondLst>
                            <p:childTnLst>
                              <p:par>
                                <p:cTn id="44" presetID="18" presetClass="entr" presetSubtype="9" fill="hold" grpId="0" nodeType="afterEffect">
                                  <p:stCondLst>
                                    <p:cond delay="0"/>
                                  </p:stCondLst>
                                  <p:childTnLst>
                                    <p:set>
                                      <p:cBhvr>
                                        <p:cTn id="45" dur="1" fill="hold">
                                          <p:stCondLst>
                                            <p:cond delay="0"/>
                                          </p:stCondLst>
                                        </p:cTn>
                                        <p:tgtEl>
                                          <p:spTgt spid="112695"/>
                                        </p:tgtEl>
                                        <p:attrNameLst>
                                          <p:attrName>style.visibility</p:attrName>
                                        </p:attrNameLst>
                                      </p:cBhvr>
                                      <p:to>
                                        <p:strVal val="visible"/>
                                      </p:to>
                                    </p:set>
                                    <p:animEffect transition="in" filter="strips(upLeft)">
                                      <p:cBhvr>
                                        <p:cTn id="46" dur="500"/>
                                        <p:tgtEl>
                                          <p:spTgt spid="112695"/>
                                        </p:tgtEl>
                                      </p:cBhvr>
                                    </p:animEffect>
                                  </p:childTnLst>
                                </p:cTn>
                              </p:par>
                            </p:childTnLst>
                          </p:cTn>
                        </p:par>
                        <p:par>
                          <p:cTn id="47" fill="hold" nodeType="afterGroup">
                            <p:stCondLst>
                              <p:cond delay="6500"/>
                            </p:stCondLst>
                            <p:childTnLst>
                              <p:par>
                                <p:cTn id="48" presetID="10" presetClass="entr" presetSubtype="0"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fade">
                                      <p:cBhvr>
                                        <p:cTn id="50" dur="2000"/>
                                        <p:tgtEl>
                                          <p:spTgt spid="4"/>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12684"/>
                                        </p:tgtEl>
                                        <p:attrNameLst>
                                          <p:attrName>style.visibility</p:attrName>
                                        </p:attrNameLst>
                                      </p:cBhvr>
                                      <p:to>
                                        <p:strVal val="visible"/>
                                      </p:to>
                                    </p:set>
                                    <p:animEffect transition="in" filter="fade">
                                      <p:cBhvr>
                                        <p:cTn id="53" dur="500"/>
                                        <p:tgtEl>
                                          <p:spTgt spid="112684"/>
                                        </p:tgtEl>
                                      </p:cBhvr>
                                    </p:animEffect>
                                  </p:childTnLst>
                                </p:cTn>
                              </p:par>
                            </p:childTnLst>
                          </p:cTn>
                        </p:par>
                        <p:par>
                          <p:cTn id="54" fill="hold" nodeType="afterGroup">
                            <p:stCondLst>
                              <p:cond delay="8500"/>
                            </p:stCondLst>
                            <p:childTnLst>
                              <p:par>
                                <p:cTn id="55" presetID="18" presetClass="entr" presetSubtype="9" fill="hold" grpId="0" nodeType="after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strips(upLeft)">
                                      <p:cBhvr>
                                        <p:cTn id="57" dur="1000"/>
                                        <p:tgtEl>
                                          <p:spTgt spid="7"/>
                                        </p:tgtEl>
                                      </p:cBhvr>
                                    </p:animEffect>
                                  </p:childTnLst>
                                </p:cTn>
                              </p:par>
                            </p:childTnLst>
                          </p:cTn>
                        </p:par>
                        <p:par>
                          <p:cTn id="58" fill="hold" nodeType="afterGroup">
                            <p:stCondLst>
                              <p:cond delay="9500"/>
                            </p:stCondLst>
                            <p:childTnLst>
                              <p:par>
                                <p:cTn id="59" presetID="51" presetClass="entr" presetSubtype="0" fill="hold"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770" decel="100000"/>
                                        <p:tgtEl>
                                          <p:spTgt spid="12"/>
                                        </p:tgtEl>
                                      </p:cBhvr>
                                    </p:animEffect>
                                    <p:animScale>
                                      <p:cBhvr>
                                        <p:cTn id="62" dur="770" decel="100000"/>
                                        <p:tgtEl>
                                          <p:spTgt spid="12"/>
                                        </p:tgtEl>
                                      </p:cBhvr>
                                      <p:from x="10000" y="10000"/>
                                      <p:to x="200000" y="450000"/>
                                    </p:animScale>
                                    <p:animScale>
                                      <p:cBhvr>
                                        <p:cTn id="63" dur="1230" accel="100000" fill="hold">
                                          <p:stCondLst>
                                            <p:cond delay="770"/>
                                          </p:stCondLst>
                                        </p:cTn>
                                        <p:tgtEl>
                                          <p:spTgt spid="12"/>
                                        </p:tgtEl>
                                      </p:cBhvr>
                                      <p:from x="200000" y="450000"/>
                                      <p:to x="100000" y="100000"/>
                                    </p:animScale>
                                    <p:set>
                                      <p:cBhvr>
                                        <p:cTn id="64" dur="770" fill="hold"/>
                                        <p:tgtEl>
                                          <p:spTgt spid="12"/>
                                        </p:tgtEl>
                                        <p:attrNameLst>
                                          <p:attrName>ppt_x</p:attrName>
                                        </p:attrNameLst>
                                      </p:cBhvr>
                                      <p:to>
                                        <p:strVal val="(0.5)"/>
                                      </p:to>
                                    </p:set>
                                    <p:anim from="(0.5)" to="(#ppt_x)" calcmode="lin" valueType="num">
                                      <p:cBhvr>
                                        <p:cTn id="65" dur="1230" accel="100000" fill="hold">
                                          <p:stCondLst>
                                            <p:cond delay="770"/>
                                          </p:stCondLst>
                                        </p:cTn>
                                        <p:tgtEl>
                                          <p:spTgt spid="12"/>
                                        </p:tgtEl>
                                        <p:attrNameLst>
                                          <p:attrName>ppt_x</p:attrName>
                                        </p:attrNameLst>
                                      </p:cBhvr>
                                    </p:anim>
                                    <p:set>
                                      <p:cBhvr>
                                        <p:cTn id="66" dur="770" fill="hold"/>
                                        <p:tgtEl>
                                          <p:spTgt spid="12"/>
                                        </p:tgtEl>
                                        <p:attrNameLst>
                                          <p:attrName>ppt_y</p:attrName>
                                        </p:attrNameLst>
                                      </p:cBhvr>
                                      <p:to>
                                        <p:strVal val="(#ppt_y+0.4)"/>
                                      </p:to>
                                    </p:set>
                                    <p:anim from="(#ppt_y+0.4)" to="(#ppt_y)" calcmode="lin" valueType="num">
                                      <p:cBhvr>
                                        <p:cTn id="67" dur="1230" accel="100000" fill="hold">
                                          <p:stCondLst>
                                            <p:cond delay="770"/>
                                          </p:stCondLst>
                                        </p:cTn>
                                        <p:tgtEl>
                                          <p:spTgt spid="12"/>
                                        </p:tgtEl>
                                        <p:attrNameLst>
                                          <p:attrName>ppt_y</p:attrName>
                                        </p:attrNameLst>
                                      </p:cBhvr>
                                    </p:anim>
                                  </p:childTnLst>
                                </p:cTn>
                              </p:par>
                            </p:childTnLst>
                          </p:cTn>
                        </p:par>
                        <p:par>
                          <p:cTn id="68" fill="hold" nodeType="afterGroup">
                            <p:stCondLst>
                              <p:cond delay="11500"/>
                            </p:stCondLst>
                            <p:childTnLst>
                              <p:par>
                                <p:cTn id="69" presetID="27" presetClass="entr" presetSubtype="0" fill="hold" grpId="0" nodeType="afterEffect">
                                  <p:stCondLst>
                                    <p:cond delay="0"/>
                                  </p:stCondLst>
                                  <p:iterate type="lt">
                                    <p:tmPct val="50000"/>
                                  </p:iterate>
                                  <p:childTnLst>
                                    <p:set>
                                      <p:cBhvr>
                                        <p:cTn id="70" dur="1" fill="hold">
                                          <p:stCondLst>
                                            <p:cond delay="0"/>
                                          </p:stCondLst>
                                        </p:cTn>
                                        <p:tgtEl>
                                          <p:spTgt spid="122950"/>
                                        </p:tgtEl>
                                        <p:attrNameLst>
                                          <p:attrName>style.visibility</p:attrName>
                                        </p:attrNameLst>
                                      </p:cBhvr>
                                      <p:to>
                                        <p:strVal val="visible"/>
                                      </p:to>
                                    </p:set>
                                    <p:anim calcmode="discrete" valueType="clr">
                                      <p:cBhvr override="childStyle">
                                        <p:cTn id="71" dur="80"/>
                                        <p:tgtEl>
                                          <p:spTgt spid="122950"/>
                                        </p:tgtEl>
                                        <p:attrNameLst>
                                          <p:attrName>style.color</p:attrName>
                                        </p:attrNameLst>
                                      </p:cBhvr>
                                      <p:tavLst>
                                        <p:tav tm="0">
                                          <p:val>
                                            <p:clrVal>
                                              <a:schemeClr val="accent2"/>
                                            </p:clrVal>
                                          </p:val>
                                        </p:tav>
                                        <p:tav tm="50000">
                                          <p:val>
                                            <p:clrVal>
                                              <a:schemeClr val="hlink"/>
                                            </p:clrVal>
                                          </p:val>
                                        </p:tav>
                                      </p:tavLst>
                                    </p:anim>
                                    <p:anim calcmode="discrete" valueType="clr">
                                      <p:cBhvr>
                                        <p:cTn id="72" dur="80"/>
                                        <p:tgtEl>
                                          <p:spTgt spid="122950"/>
                                        </p:tgtEl>
                                        <p:attrNameLst>
                                          <p:attrName>fillcolor</p:attrName>
                                        </p:attrNameLst>
                                      </p:cBhvr>
                                      <p:tavLst>
                                        <p:tav tm="0">
                                          <p:val>
                                            <p:clrVal>
                                              <a:schemeClr val="accent2"/>
                                            </p:clrVal>
                                          </p:val>
                                        </p:tav>
                                        <p:tav tm="50000">
                                          <p:val>
                                            <p:clrVal>
                                              <a:schemeClr val="hlink"/>
                                            </p:clrVal>
                                          </p:val>
                                        </p:tav>
                                      </p:tavLst>
                                    </p:anim>
                                    <p:set>
                                      <p:cBhvr>
                                        <p:cTn id="73" dur="80"/>
                                        <p:tgtEl>
                                          <p:spTgt spid="122950"/>
                                        </p:tgtEl>
                                        <p:attrNameLst>
                                          <p:attrName>fill.type</p:attrName>
                                        </p:attrNameLst>
                                      </p:cBhvr>
                                      <p:to>
                                        <p:strVal val="solid"/>
                                      </p:to>
                                    </p:set>
                                  </p:childTnLst>
                                </p:cTn>
                              </p:par>
                            </p:childTnLst>
                          </p:cTn>
                        </p:par>
                        <p:par>
                          <p:cTn id="74" fill="hold" nodeType="afterGroup">
                            <p:stCondLst>
                              <p:cond delay="12020"/>
                            </p:stCondLst>
                            <p:childTnLst>
                              <p:par>
                                <p:cTn id="75" presetID="27" presetClass="entr" presetSubtype="0" fill="hold" grpId="0" nodeType="afterEffect">
                                  <p:stCondLst>
                                    <p:cond delay="0"/>
                                  </p:stCondLst>
                                  <p:iterate type="lt">
                                    <p:tmPct val="50000"/>
                                  </p:iterate>
                                  <p:childTnLst>
                                    <p:set>
                                      <p:cBhvr>
                                        <p:cTn id="76" dur="1" fill="hold">
                                          <p:stCondLst>
                                            <p:cond delay="0"/>
                                          </p:stCondLst>
                                        </p:cTn>
                                        <p:tgtEl>
                                          <p:spTgt spid="122948"/>
                                        </p:tgtEl>
                                        <p:attrNameLst>
                                          <p:attrName>style.visibility</p:attrName>
                                        </p:attrNameLst>
                                      </p:cBhvr>
                                      <p:to>
                                        <p:strVal val="visible"/>
                                      </p:to>
                                    </p:set>
                                    <p:anim calcmode="discrete" valueType="clr">
                                      <p:cBhvr override="childStyle">
                                        <p:cTn id="77" dur="80"/>
                                        <p:tgtEl>
                                          <p:spTgt spid="122948"/>
                                        </p:tgtEl>
                                        <p:attrNameLst>
                                          <p:attrName>style.color</p:attrName>
                                        </p:attrNameLst>
                                      </p:cBhvr>
                                      <p:tavLst>
                                        <p:tav tm="0">
                                          <p:val>
                                            <p:clrVal>
                                              <a:schemeClr val="accent2"/>
                                            </p:clrVal>
                                          </p:val>
                                        </p:tav>
                                        <p:tav tm="50000">
                                          <p:val>
                                            <p:clrVal>
                                              <a:schemeClr val="hlink"/>
                                            </p:clrVal>
                                          </p:val>
                                        </p:tav>
                                      </p:tavLst>
                                    </p:anim>
                                    <p:anim calcmode="discrete" valueType="clr">
                                      <p:cBhvr>
                                        <p:cTn id="78" dur="80"/>
                                        <p:tgtEl>
                                          <p:spTgt spid="122948"/>
                                        </p:tgtEl>
                                        <p:attrNameLst>
                                          <p:attrName>fillcolor</p:attrName>
                                        </p:attrNameLst>
                                      </p:cBhvr>
                                      <p:tavLst>
                                        <p:tav tm="0">
                                          <p:val>
                                            <p:clrVal>
                                              <a:schemeClr val="accent2"/>
                                            </p:clrVal>
                                          </p:val>
                                        </p:tav>
                                        <p:tav tm="50000">
                                          <p:val>
                                            <p:clrVal>
                                              <a:schemeClr val="hlink"/>
                                            </p:clrVal>
                                          </p:val>
                                        </p:tav>
                                      </p:tavLst>
                                    </p:anim>
                                    <p:set>
                                      <p:cBhvr>
                                        <p:cTn id="79" dur="80"/>
                                        <p:tgtEl>
                                          <p:spTgt spid="122948"/>
                                        </p:tgtEl>
                                        <p:attrNameLst>
                                          <p:attrName>fill.type</p:attrName>
                                        </p:attrNameLst>
                                      </p:cBhvr>
                                      <p:to>
                                        <p:strVal val="solid"/>
                                      </p:to>
                                    </p:set>
                                  </p:childTnLst>
                                </p:cTn>
                              </p:par>
                            </p:childTnLst>
                          </p:cTn>
                        </p:par>
                        <p:par>
                          <p:cTn id="80" fill="hold" nodeType="afterGroup">
                            <p:stCondLst>
                              <p:cond delay="12540"/>
                            </p:stCondLst>
                            <p:childTnLst>
                              <p:par>
                                <p:cTn id="81" presetID="27" presetClass="entr" presetSubtype="0" fill="hold" grpId="0" nodeType="afterEffect">
                                  <p:stCondLst>
                                    <p:cond delay="0"/>
                                  </p:stCondLst>
                                  <p:iterate type="lt">
                                    <p:tmPct val="50000"/>
                                  </p:iterate>
                                  <p:childTnLst>
                                    <p:set>
                                      <p:cBhvr>
                                        <p:cTn id="82" dur="1" fill="hold">
                                          <p:stCondLst>
                                            <p:cond delay="0"/>
                                          </p:stCondLst>
                                        </p:cTn>
                                        <p:tgtEl>
                                          <p:spTgt spid="122949"/>
                                        </p:tgtEl>
                                        <p:attrNameLst>
                                          <p:attrName>style.visibility</p:attrName>
                                        </p:attrNameLst>
                                      </p:cBhvr>
                                      <p:to>
                                        <p:strVal val="visible"/>
                                      </p:to>
                                    </p:set>
                                    <p:anim calcmode="discrete" valueType="clr">
                                      <p:cBhvr override="childStyle">
                                        <p:cTn id="83" dur="80"/>
                                        <p:tgtEl>
                                          <p:spTgt spid="122949"/>
                                        </p:tgtEl>
                                        <p:attrNameLst>
                                          <p:attrName>style.color</p:attrName>
                                        </p:attrNameLst>
                                      </p:cBhvr>
                                      <p:tavLst>
                                        <p:tav tm="0">
                                          <p:val>
                                            <p:clrVal>
                                              <a:schemeClr val="accent2"/>
                                            </p:clrVal>
                                          </p:val>
                                        </p:tav>
                                        <p:tav tm="50000">
                                          <p:val>
                                            <p:clrVal>
                                              <a:schemeClr val="hlink"/>
                                            </p:clrVal>
                                          </p:val>
                                        </p:tav>
                                      </p:tavLst>
                                    </p:anim>
                                    <p:anim calcmode="discrete" valueType="clr">
                                      <p:cBhvr>
                                        <p:cTn id="84" dur="80"/>
                                        <p:tgtEl>
                                          <p:spTgt spid="122949"/>
                                        </p:tgtEl>
                                        <p:attrNameLst>
                                          <p:attrName>fillcolor</p:attrName>
                                        </p:attrNameLst>
                                      </p:cBhvr>
                                      <p:tavLst>
                                        <p:tav tm="0">
                                          <p:val>
                                            <p:clrVal>
                                              <a:schemeClr val="accent2"/>
                                            </p:clrVal>
                                          </p:val>
                                        </p:tav>
                                        <p:tav tm="50000">
                                          <p:val>
                                            <p:clrVal>
                                              <a:schemeClr val="hlink"/>
                                            </p:clrVal>
                                          </p:val>
                                        </p:tav>
                                      </p:tavLst>
                                    </p:anim>
                                    <p:set>
                                      <p:cBhvr>
                                        <p:cTn id="85" dur="80"/>
                                        <p:tgtEl>
                                          <p:spTgt spid="122949"/>
                                        </p:tgtEl>
                                        <p:attrNameLst>
                                          <p:attrName>fill.type</p:attrName>
                                        </p:attrNameLst>
                                      </p:cBhvr>
                                      <p:to>
                                        <p:strVal val="solid"/>
                                      </p:to>
                                    </p:set>
                                  </p:childTnLst>
                                </p:cTn>
                              </p:par>
                            </p:childTnLst>
                          </p:cTn>
                        </p:par>
                        <p:par>
                          <p:cTn id="86" fill="hold" nodeType="afterGroup">
                            <p:stCondLst>
                              <p:cond delay="13060"/>
                            </p:stCondLst>
                            <p:childTnLst>
                              <p:par>
                                <p:cTn id="87" presetID="10" presetClass="entr" presetSubtype="0" fill="hold" grpId="0" nodeType="afterEffect">
                                  <p:stCondLst>
                                    <p:cond delay="0"/>
                                  </p:stCondLst>
                                  <p:childTnLst>
                                    <p:set>
                                      <p:cBhvr>
                                        <p:cTn id="88" dur="1" fill="hold">
                                          <p:stCondLst>
                                            <p:cond delay="0"/>
                                          </p:stCondLst>
                                        </p:cTn>
                                        <p:tgtEl>
                                          <p:spTgt spid="8"/>
                                        </p:tgtEl>
                                        <p:attrNameLst>
                                          <p:attrName>style.visibility</p:attrName>
                                        </p:attrNameLst>
                                      </p:cBhvr>
                                      <p:to>
                                        <p:strVal val="visible"/>
                                      </p:to>
                                    </p:set>
                                    <p:animEffect transition="in" filter="fade">
                                      <p:cBhvr>
                                        <p:cTn id="8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6" grpId="0"/>
      <p:bldP spid="112684" grpId="0"/>
      <p:bldP spid="112691" grpId="0"/>
      <p:bldP spid="7" grpId="0" animBg="1"/>
      <p:bldP spid="112693" grpId="0" animBg="1"/>
      <p:bldP spid="112694" grpId="0" animBg="1"/>
      <p:bldP spid="112695" grpId="0" animBg="1"/>
      <p:bldP spid="122948" grpId="0" animBg="1"/>
      <p:bldP spid="122949" grpId="0" animBg="1"/>
      <p:bldP spid="122950"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3" name="TextBox 2"/>
          <p:cNvSpPr txBox="1">
            <a:spLocks noChangeArrowheads="1"/>
          </p:cNvSpPr>
          <p:nvPr/>
        </p:nvSpPr>
        <p:spPr bwMode="auto">
          <a:xfrm>
            <a:off x="412750" y="1195388"/>
            <a:ext cx="2455863" cy="646113"/>
          </a:xfrm>
          <a:prstGeom prst="rect">
            <a:avLst/>
          </a:prstGeom>
          <a:ln/>
        </p:spPr>
        <p:style>
          <a:lnRef idx="0">
            <a:schemeClr val="accent2"/>
          </a:lnRef>
          <a:fillRef idx="3">
            <a:schemeClr val="accent2"/>
          </a:fillRef>
          <a:effectRef idx="3">
            <a:schemeClr val="accent2"/>
          </a:effectRef>
          <a:fontRef idx="minor">
            <a:schemeClr val="lt1"/>
          </a:fontRef>
        </p:style>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algn="l" rtl="0" eaLnBrk="1" hangingPunct="1">
              <a:defRPr/>
            </a:pPr>
            <a:r>
              <a:rPr lang="en-US" sz="3600" b="1" dirty="0" smtClean="0">
                <a:solidFill>
                  <a:schemeClr val="bg1"/>
                </a:solidFill>
                <a:latin typeface="Times New Roman" pitchFamily="18" charset="0"/>
                <a:cs typeface="Times New Roman" pitchFamily="18" charset="0"/>
              </a:rPr>
              <a:t>8M’s</a:t>
            </a:r>
            <a:endParaRPr lang="ar-QA" sz="3600" b="1" dirty="0" smtClean="0">
              <a:solidFill>
                <a:schemeClr val="bg1"/>
              </a:solidFill>
              <a:latin typeface="Times New Roman" pitchFamily="18" charset="0"/>
              <a:cs typeface="Times New Roman" pitchFamily="18" charset="0"/>
            </a:endParaRPr>
          </a:p>
        </p:txBody>
      </p:sp>
      <p:sp>
        <p:nvSpPr>
          <p:cNvPr id="4" name="Oval 3"/>
          <p:cNvSpPr/>
          <p:nvPr/>
        </p:nvSpPr>
        <p:spPr>
          <a:xfrm>
            <a:off x="5724128" y="549275"/>
            <a:ext cx="2880320" cy="1511573"/>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sz="2400" b="1" dirty="0"/>
              <a:t>Internal  Environment </a:t>
            </a:r>
            <a:endParaRPr lang="ar-QA" sz="2400" b="1" dirty="0"/>
          </a:p>
        </p:txBody>
      </p:sp>
      <p:sp>
        <p:nvSpPr>
          <p:cNvPr id="5" name="TextBox 4"/>
          <p:cNvSpPr txBox="1">
            <a:spLocks noChangeArrowheads="1"/>
          </p:cNvSpPr>
          <p:nvPr/>
        </p:nvSpPr>
        <p:spPr bwMode="auto">
          <a:xfrm>
            <a:off x="1187450" y="2133600"/>
            <a:ext cx="32400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sz="2000" b="1"/>
              <a:t>Manpower </a:t>
            </a:r>
            <a:endParaRPr lang="ar-QA" altLang="en-US" sz="2000" b="1"/>
          </a:p>
        </p:txBody>
      </p:sp>
      <p:sp>
        <p:nvSpPr>
          <p:cNvPr id="7" name="TextBox 6"/>
          <p:cNvSpPr txBox="1">
            <a:spLocks noChangeArrowheads="1"/>
          </p:cNvSpPr>
          <p:nvPr/>
        </p:nvSpPr>
        <p:spPr bwMode="auto">
          <a:xfrm>
            <a:off x="1144588" y="2636838"/>
            <a:ext cx="3384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sz="2000" b="1"/>
              <a:t>Materials </a:t>
            </a:r>
            <a:endParaRPr lang="ar-QA" altLang="en-US" sz="2000" b="1"/>
          </a:p>
        </p:txBody>
      </p:sp>
      <p:sp>
        <p:nvSpPr>
          <p:cNvPr id="8" name="TextBox 7"/>
          <p:cNvSpPr txBox="1">
            <a:spLocks noChangeArrowheads="1"/>
          </p:cNvSpPr>
          <p:nvPr/>
        </p:nvSpPr>
        <p:spPr bwMode="auto">
          <a:xfrm>
            <a:off x="1176338" y="3676650"/>
            <a:ext cx="3384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sz="2000" b="1"/>
              <a:t>Means </a:t>
            </a:r>
            <a:endParaRPr lang="ar-QA" altLang="en-US" sz="2000" b="1"/>
          </a:p>
        </p:txBody>
      </p:sp>
      <p:sp>
        <p:nvSpPr>
          <p:cNvPr id="9" name="TextBox 8"/>
          <p:cNvSpPr txBox="1">
            <a:spLocks noChangeArrowheads="1"/>
          </p:cNvSpPr>
          <p:nvPr/>
        </p:nvSpPr>
        <p:spPr bwMode="auto">
          <a:xfrm>
            <a:off x="1035050" y="4286250"/>
            <a:ext cx="3384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sz="2000" b="1"/>
              <a:t>Marketing system  </a:t>
            </a:r>
            <a:endParaRPr lang="ar-QA" altLang="en-US" sz="2000" b="1"/>
          </a:p>
        </p:txBody>
      </p:sp>
      <p:sp>
        <p:nvSpPr>
          <p:cNvPr id="10" name="TextBox 9"/>
          <p:cNvSpPr txBox="1">
            <a:spLocks noChangeArrowheads="1"/>
          </p:cNvSpPr>
          <p:nvPr/>
        </p:nvSpPr>
        <p:spPr bwMode="auto">
          <a:xfrm>
            <a:off x="971550" y="5981700"/>
            <a:ext cx="3168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sz="2000" b="1"/>
              <a:t>Measurements </a:t>
            </a:r>
            <a:endParaRPr lang="ar-QA" altLang="en-US" sz="2000" b="1"/>
          </a:p>
        </p:txBody>
      </p:sp>
      <p:sp>
        <p:nvSpPr>
          <p:cNvPr id="11" name="TextBox 10"/>
          <p:cNvSpPr txBox="1">
            <a:spLocks noChangeArrowheads="1"/>
          </p:cNvSpPr>
          <p:nvPr/>
        </p:nvSpPr>
        <p:spPr bwMode="auto">
          <a:xfrm>
            <a:off x="971550" y="5405438"/>
            <a:ext cx="3168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sz="2000" b="1"/>
              <a:t>Minutes </a:t>
            </a:r>
            <a:endParaRPr lang="ar-QA" altLang="en-US" sz="2000" b="1"/>
          </a:p>
        </p:txBody>
      </p:sp>
      <p:sp>
        <p:nvSpPr>
          <p:cNvPr id="13" name="TextBox 12"/>
          <p:cNvSpPr txBox="1">
            <a:spLocks noChangeArrowheads="1"/>
          </p:cNvSpPr>
          <p:nvPr/>
        </p:nvSpPr>
        <p:spPr bwMode="auto">
          <a:xfrm>
            <a:off x="1035050" y="4852988"/>
            <a:ext cx="34559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sz="2000" b="1"/>
              <a:t>Mother - nature </a:t>
            </a:r>
            <a:endParaRPr lang="ar-QA" altLang="en-US" sz="2000" b="1"/>
          </a:p>
        </p:txBody>
      </p:sp>
      <p:sp>
        <p:nvSpPr>
          <p:cNvPr id="14" name="Oval 13"/>
          <p:cNvSpPr/>
          <p:nvPr/>
        </p:nvSpPr>
        <p:spPr>
          <a:xfrm>
            <a:off x="412750" y="2079625"/>
            <a:ext cx="396875" cy="327025"/>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t>1</a:t>
            </a:r>
            <a:endParaRPr lang="ar-QA" b="1" dirty="0"/>
          </a:p>
        </p:txBody>
      </p:sp>
      <p:sp>
        <p:nvSpPr>
          <p:cNvPr id="15" name="Oval 14"/>
          <p:cNvSpPr/>
          <p:nvPr/>
        </p:nvSpPr>
        <p:spPr>
          <a:xfrm>
            <a:off x="377825" y="2649538"/>
            <a:ext cx="396875" cy="328612"/>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t>2</a:t>
            </a:r>
            <a:endParaRPr lang="ar-QA" b="1" dirty="0"/>
          </a:p>
        </p:txBody>
      </p:sp>
      <p:sp>
        <p:nvSpPr>
          <p:cNvPr id="16" name="Oval 15"/>
          <p:cNvSpPr/>
          <p:nvPr/>
        </p:nvSpPr>
        <p:spPr>
          <a:xfrm>
            <a:off x="358775" y="3141663"/>
            <a:ext cx="396875" cy="327025"/>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t>3</a:t>
            </a:r>
            <a:endParaRPr lang="ar-QA" b="1" dirty="0"/>
          </a:p>
        </p:txBody>
      </p:sp>
      <p:sp>
        <p:nvSpPr>
          <p:cNvPr id="17" name="Oval 16"/>
          <p:cNvSpPr/>
          <p:nvPr/>
        </p:nvSpPr>
        <p:spPr>
          <a:xfrm>
            <a:off x="358775" y="3676650"/>
            <a:ext cx="396875" cy="327025"/>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t>4</a:t>
            </a:r>
            <a:endParaRPr lang="ar-QA" b="1" dirty="0"/>
          </a:p>
        </p:txBody>
      </p:sp>
      <p:sp>
        <p:nvSpPr>
          <p:cNvPr id="18" name="Oval 17"/>
          <p:cNvSpPr/>
          <p:nvPr/>
        </p:nvSpPr>
        <p:spPr>
          <a:xfrm>
            <a:off x="412750" y="4268788"/>
            <a:ext cx="396875" cy="328612"/>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t>5</a:t>
            </a:r>
            <a:endParaRPr lang="ar-QA" b="1" dirty="0"/>
          </a:p>
        </p:txBody>
      </p:sp>
      <p:sp>
        <p:nvSpPr>
          <p:cNvPr id="19" name="Oval 18"/>
          <p:cNvSpPr/>
          <p:nvPr/>
        </p:nvSpPr>
        <p:spPr>
          <a:xfrm>
            <a:off x="369888" y="4856163"/>
            <a:ext cx="398462" cy="328612"/>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t>6</a:t>
            </a:r>
            <a:endParaRPr lang="ar-QA" b="1" dirty="0"/>
          </a:p>
        </p:txBody>
      </p:sp>
      <p:sp>
        <p:nvSpPr>
          <p:cNvPr id="20" name="Oval 19"/>
          <p:cNvSpPr/>
          <p:nvPr/>
        </p:nvSpPr>
        <p:spPr>
          <a:xfrm>
            <a:off x="331788" y="5405438"/>
            <a:ext cx="396875" cy="327025"/>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t>7</a:t>
            </a:r>
            <a:endParaRPr lang="ar-QA" b="1" dirty="0"/>
          </a:p>
        </p:txBody>
      </p:sp>
      <p:sp>
        <p:nvSpPr>
          <p:cNvPr id="21" name="Oval 20"/>
          <p:cNvSpPr/>
          <p:nvPr/>
        </p:nvSpPr>
        <p:spPr>
          <a:xfrm>
            <a:off x="331788" y="6016625"/>
            <a:ext cx="396875" cy="328613"/>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b="1" dirty="0"/>
              <a:t>8</a:t>
            </a:r>
            <a:endParaRPr lang="ar-QA" b="1" dirty="0"/>
          </a:p>
        </p:txBody>
      </p:sp>
      <p:sp>
        <p:nvSpPr>
          <p:cNvPr id="22" name="TextBox 21"/>
          <p:cNvSpPr txBox="1">
            <a:spLocks noChangeArrowheads="1"/>
          </p:cNvSpPr>
          <p:nvPr/>
        </p:nvSpPr>
        <p:spPr bwMode="auto">
          <a:xfrm>
            <a:off x="1143000" y="32385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sz="2000" b="1"/>
              <a:t>Money</a:t>
            </a:r>
            <a:r>
              <a:rPr lang="en-US" altLang="en-US"/>
              <a:t> </a:t>
            </a:r>
            <a:endParaRPr lang="ar-QA"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6"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par>
                          <p:cTn id="11" fill="hold" nodeType="afterGroup">
                            <p:stCondLst>
                              <p:cond delay="2000"/>
                            </p:stCondLst>
                            <p:childTnLst>
                              <p:par>
                                <p:cTn id="12" presetID="6" presetClass="entr" presetSubtype="16"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circle(in)">
                                      <p:cBhvr>
                                        <p:cTn id="14" dur="2000"/>
                                        <p:tgtEl>
                                          <p:spTgt spid="14"/>
                                        </p:tgtEl>
                                      </p:cBhvr>
                                    </p:animEffect>
                                  </p:childTnLst>
                                </p:cTn>
                              </p:par>
                            </p:childTnLst>
                          </p:cTn>
                        </p:par>
                        <p:par>
                          <p:cTn id="15" fill="hold" nodeType="afterGroup">
                            <p:stCondLst>
                              <p:cond delay="4000"/>
                            </p:stCondLst>
                            <p:childTnLst>
                              <p:par>
                                <p:cTn id="16" presetID="6" presetClass="entr" presetSubtype="16"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circle(in)">
                                      <p:cBhvr>
                                        <p:cTn id="18" dur="2000"/>
                                        <p:tgtEl>
                                          <p:spTgt spid="15"/>
                                        </p:tgtEl>
                                      </p:cBhvr>
                                    </p:animEffect>
                                  </p:childTnLst>
                                </p:cTn>
                              </p:par>
                            </p:childTnLst>
                          </p:cTn>
                        </p:par>
                        <p:par>
                          <p:cTn id="19" fill="hold" nodeType="afterGroup">
                            <p:stCondLst>
                              <p:cond delay="6000"/>
                            </p:stCondLst>
                            <p:childTnLst>
                              <p:par>
                                <p:cTn id="20" presetID="6" presetClass="entr" presetSubtype="16" fill="hold"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ircle(in)">
                                      <p:cBhvr>
                                        <p:cTn id="22" dur="2000"/>
                                        <p:tgtEl>
                                          <p:spTgt spid="16"/>
                                        </p:tgtEl>
                                      </p:cBhvr>
                                    </p:animEffect>
                                  </p:childTnLst>
                                </p:cTn>
                              </p:par>
                            </p:childTnLst>
                          </p:cTn>
                        </p:par>
                        <p:par>
                          <p:cTn id="23" fill="hold" nodeType="afterGroup">
                            <p:stCondLst>
                              <p:cond delay="8000"/>
                            </p:stCondLst>
                            <p:childTnLst>
                              <p:par>
                                <p:cTn id="24" presetID="6" presetClass="entr" presetSubtype="16" fill="hold"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circle(in)">
                                      <p:cBhvr>
                                        <p:cTn id="26" dur="2000"/>
                                        <p:tgtEl>
                                          <p:spTgt spid="17"/>
                                        </p:tgtEl>
                                      </p:cBhvr>
                                    </p:animEffect>
                                  </p:childTnLst>
                                </p:cTn>
                              </p:par>
                            </p:childTnLst>
                          </p:cTn>
                        </p:par>
                        <p:par>
                          <p:cTn id="27" fill="hold" nodeType="afterGroup">
                            <p:stCondLst>
                              <p:cond delay="10000"/>
                            </p:stCondLst>
                            <p:childTnLst>
                              <p:par>
                                <p:cTn id="28" presetID="6" presetClass="entr" presetSubtype="16" fill="hold"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circle(in)">
                                      <p:cBhvr>
                                        <p:cTn id="30" dur="2000"/>
                                        <p:tgtEl>
                                          <p:spTgt spid="18"/>
                                        </p:tgtEl>
                                      </p:cBhvr>
                                    </p:animEffect>
                                  </p:childTnLst>
                                </p:cTn>
                              </p:par>
                            </p:childTnLst>
                          </p:cTn>
                        </p:par>
                        <p:par>
                          <p:cTn id="31" fill="hold" nodeType="afterGroup">
                            <p:stCondLst>
                              <p:cond delay="12000"/>
                            </p:stCondLst>
                            <p:childTnLst>
                              <p:par>
                                <p:cTn id="32" presetID="6" presetClass="entr" presetSubtype="16" fill="hold" nodeType="after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circle(in)">
                                      <p:cBhvr>
                                        <p:cTn id="34" dur="2000"/>
                                        <p:tgtEl>
                                          <p:spTgt spid="19"/>
                                        </p:tgtEl>
                                      </p:cBhvr>
                                    </p:animEffect>
                                  </p:childTnLst>
                                </p:cTn>
                              </p:par>
                            </p:childTnLst>
                          </p:cTn>
                        </p:par>
                        <p:par>
                          <p:cTn id="35" fill="hold" nodeType="afterGroup">
                            <p:stCondLst>
                              <p:cond delay="14000"/>
                            </p:stCondLst>
                            <p:childTnLst>
                              <p:par>
                                <p:cTn id="36" presetID="6" presetClass="entr" presetSubtype="16" fill="hold"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circle(in)">
                                      <p:cBhvr>
                                        <p:cTn id="38" dur="2000"/>
                                        <p:tgtEl>
                                          <p:spTgt spid="20"/>
                                        </p:tgtEl>
                                      </p:cBhvr>
                                    </p:animEffect>
                                  </p:childTnLst>
                                </p:cTn>
                              </p:par>
                            </p:childTnLst>
                          </p:cTn>
                        </p:par>
                        <p:par>
                          <p:cTn id="39" fill="hold" nodeType="afterGroup">
                            <p:stCondLst>
                              <p:cond delay="16000"/>
                            </p:stCondLst>
                            <p:childTnLst>
                              <p:par>
                                <p:cTn id="40" presetID="6" presetClass="entr" presetSubtype="16" fill="hold"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circle(in)">
                                      <p:cBhvr>
                                        <p:cTn id="42" dur="2000"/>
                                        <p:tgtEl>
                                          <p:spTgt spid="2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circle(in)">
                                      <p:cBhvr>
                                        <p:cTn id="47" dur="2000"/>
                                        <p:tgtEl>
                                          <p:spTgt spid="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circle(in)">
                                      <p:cBhvr>
                                        <p:cTn id="52" dur="2000"/>
                                        <p:tgtEl>
                                          <p:spTgt spid="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circle(in)">
                                      <p:cBhvr>
                                        <p:cTn id="57" dur="2000"/>
                                        <p:tgtEl>
                                          <p:spTgt spid="2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circle(in)">
                                      <p:cBhvr>
                                        <p:cTn id="62" dur="2000"/>
                                        <p:tgtEl>
                                          <p:spTgt spid="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circle(in)">
                                      <p:cBhvr>
                                        <p:cTn id="67" dur="2000"/>
                                        <p:tgtEl>
                                          <p:spTgt spid="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circle(in)">
                                      <p:cBhvr>
                                        <p:cTn id="72" dur="2000"/>
                                        <p:tgtEl>
                                          <p:spTgt spid="13"/>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circle(in)">
                                      <p:cBhvr>
                                        <p:cTn id="77" dur="2000"/>
                                        <p:tgtEl>
                                          <p:spTgt spid="11"/>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circle(in)">
                                      <p:cBhvr>
                                        <p:cTn id="8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3"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17410" name="TextBox 2"/>
          <p:cNvSpPr txBox="1">
            <a:spLocks noChangeArrowheads="1"/>
          </p:cNvSpPr>
          <p:nvPr/>
        </p:nvSpPr>
        <p:spPr bwMode="auto">
          <a:xfrm>
            <a:off x="467544" y="1196752"/>
            <a:ext cx="5040312" cy="646113"/>
          </a:xfrm>
          <a:prstGeom prst="rect">
            <a:avLst/>
          </a:prstGeom>
          <a:ln/>
        </p:spPr>
        <p:style>
          <a:lnRef idx="0">
            <a:schemeClr val="accent2"/>
          </a:lnRef>
          <a:fillRef idx="3">
            <a:schemeClr val="accent2"/>
          </a:fillRef>
          <a:effectRef idx="3">
            <a:schemeClr val="accent2"/>
          </a:effectRef>
          <a:fontRef idx="minor">
            <a:schemeClr val="lt1"/>
          </a:fontRef>
        </p:style>
        <p:txBody>
          <a:bodyPr>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algn="l" rtl="0" eaLnBrk="1" hangingPunct="1">
              <a:defRPr/>
            </a:pPr>
            <a:r>
              <a:rPr lang="en-US" sz="3600" dirty="0" smtClean="0">
                <a:solidFill>
                  <a:schemeClr val="bg1"/>
                </a:solidFill>
                <a:latin typeface="Times New Roman" pitchFamily="18" charset="0"/>
                <a:cs typeface="Times New Roman" pitchFamily="18" charset="0"/>
              </a:rPr>
              <a:t>PEESTL , </a:t>
            </a:r>
            <a:r>
              <a:rPr lang="en-US" sz="3600" b="1" i="1" dirty="0" smtClean="0">
                <a:solidFill>
                  <a:schemeClr val="bg1"/>
                </a:solidFill>
              </a:rPr>
              <a:t>PESTEL, PEST</a:t>
            </a:r>
            <a:endParaRPr lang="ar-QA" sz="3600" dirty="0" smtClean="0">
              <a:solidFill>
                <a:schemeClr val="bg1"/>
              </a:solidFill>
              <a:latin typeface="Times New Roman" pitchFamily="18" charset="0"/>
              <a:cs typeface="Times New Roman" pitchFamily="18" charset="0"/>
            </a:endParaRPr>
          </a:p>
        </p:txBody>
      </p:sp>
      <p:sp>
        <p:nvSpPr>
          <p:cNvPr id="17412" name="TextBox 4"/>
          <p:cNvSpPr txBox="1">
            <a:spLocks noChangeArrowheads="1"/>
          </p:cNvSpPr>
          <p:nvPr/>
        </p:nvSpPr>
        <p:spPr bwMode="auto">
          <a:xfrm>
            <a:off x="395288" y="3213100"/>
            <a:ext cx="21605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b="1" i="1">
                <a:solidFill>
                  <a:srgbClr val="FF0000"/>
                </a:solidFill>
              </a:rPr>
              <a:t>P</a:t>
            </a:r>
            <a:r>
              <a:rPr lang="en-US" altLang="en-US" b="1" i="1"/>
              <a:t>olitical Factors </a:t>
            </a:r>
            <a:endParaRPr lang="ar-QA" altLang="en-US"/>
          </a:p>
        </p:txBody>
      </p:sp>
      <p:sp>
        <p:nvSpPr>
          <p:cNvPr id="17413" name="TextBox 5"/>
          <p:cNvSpPr txBox="1">
            <a:spLocks noChangeArrowheads="1"/>
          </p:cNvSpPr>
          <p:nvPr/>
        </p:nvSpPr>
        <p:spPr bwMode="auto">
          <a:xfrm>
            <a:off x="395288" y="3789363"/>
            <a:ext cx="2232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b="1" i="1">
                <a:solidFill>
                  <a:srgbClr val="FF0000"/>
                </a:solidFill>
              </a:rPr>
              <a:t>E</a:t>
            </a:r>
            <a:r>
              <a:rPr lang="en-US" altLang="en-US" b="1" i="1"/>
              <a:t>conomic Factors </a:t>
            </a:r>
            <a:endParaRPr lang="ar-QA" altLang="en-US"/>
          </a:p>
        </p:txBody>
      </p:sp>
      <p:sp>
        <p:nvSpPr>
          <p:cNvPr id="17414" name="TextBox 6"/>
          <p:cNvSpPr txBox="1">
            <a:spLocks noChangeArrowheads="1"/>
          </p:cNvSpPr>
          <p:nvPr/>
        </p:nvSpPr>
        <p:spPr bwMode="auto">
          <a:xfrm>
            <a:off x="358775" y="4868863"/>
            <a:ext cx="43926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b="1" i="1">
                <a:solidFill>
                  <a:srgbClr val="FF0000"/>
                </a:solidFill>
              </a:rPr>
              <a:t>S</a:t>
            </a:r>
            <a:r>
              <a:rPr lang="en-US" altLang="en-US" b="1" i="1"/>
              <a:t>ocial Factors   -   </a:t>
            </a:r>
            <a:r>
              <a:rPr lang="en-US" altLang="en-US" b="1"/>
              <a:t>Social-Cultural Factors</a:t>
            </a:r>
            <a:r>
              <a:rPr lang="en-US" altLang="en-US" b="1" i="1"/>
              <a:t> </a:t>
            </a:r>
            <a:endParaRPr lang="ar-QA" altLang="en-US"/>
          </a:p>
        </p:txBody>
      </p:sp>
      <p:sp>
        <p:nvSpPr>
          <p:cNvPr id="17416" name="TextBox 8"/>
          <p:cNvSpPr txBox="1">
            <a:spLocks noChangeArrowheads="1"/>
          </p:cNvSpPr>
          <p:nvPr/>
        </p:nvSpPr>
        <p:spPr bwMode="auto">
          <a:xfrm>
            <a:off x="395288" y="4365625"/>
            <a:ext cx="792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b="1" i="1">
                <a:solidFill>
                  <a:srgbClr val="FF0000"/>
                </a:solidFill>
              </a:rPr>
              <a:t>E</a:t>
            </a:r>
            <a:r>
              <a:rPr lang="en-US" altLang="en-US" b="1" i="1"/>
              <a:t>nvironmental Factors ( comparators / market share / customers/ …. </a:t>
            </a:r>
            <a:endParaRPr lang="ar-QA" altLang="en-US"/>
          </a:p>
        </p:txBody>
      </p:sp>
      <p:sp>
        <p:nvSpPr>
          <p:cNvPr id="17417" name="TextBox 9"/>
          <p:cNvSpPr txBox="1">
            <a:spLocks noChangeArrowheads="1"/>
          </p:cNvSpPr>
          <p:nvPr/>
        </p:nvSpPr>
        <p:spPr bwMode="auto">
          <a:xfrm>
            <a:off x="395288" y="5445125"/>
            <a:ext cx="244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b="1" i="1">
                <a:solidFill>
                  <a:srgbClr val="FF0000"/>
                </a:solidFill>
              </a:rPr>
              <a:t>L</a:t>
            </a:r>
            <a:r>
              <a:rPr lang="en-US" altLang="en-US" b="1" i="1"/>
              <a:t>egal Factors </a:t>
            </a:r>
            <a:endParaRPr lang="ar-QA" altLang="en-US"/>
          </a:p>
        </p:txBody>
      </p:sp>
      <p:sp>
        <p:nvSpPr>
          <p:cNvPr id="2" name="Oval 1"/>
          <p:cNvSpPr/>
          <p:nvPr/>
        </p:nvSpPr>
        <p:spPr>
          <a:xfrm>
            <a:off x="5724128" y="549275"/>
            <a:ext cx="2880320" cy="1511573"/>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en-US" sz="2400" b="1" dirty="0"/>
              <a:t>External Environment </a:t>
            </a:r>
            <a:endParaRPr lang="ar-QA" sz="24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circle(in)">
                                      <p:cBhvr>
                                        <p:cTn id="7" dur="2000"/>
                                        <p:tgtEl>
                                          <p:spTgt spid="17410"/>
                                        </p:tgtEl>
                                      </p:cBhvr>
                                    </p:animEffect>
                                  </p:childTnLst>
                                </p:cTn>
                              </p:par>
                              <p:par>
                                <p:cTn id="8" presetID="6" presetClass="entr" presetSubtype="16"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7412"/>
                                        </p:tgtEl>
                                        <p:attrNameLst>
                                          <p:attrName>style.visibility</p:attrName>
                                        </p:attrNameLst>
                                      </p:cBhvr>
                                      <p:to>
                                        <p:strVal val="visible"/>
                                      </p:to>
                                    </p:set>
                                    <p:animEffect transition="in" filter="circle(in)">
                                      <p:cBhvr>
                                        <p:cTn id="15" dur="2000"/>
                                        <p:tgtEl>
                                          <p:spTgt spid="17412"/>
                                        </p:tgtEl>
                                      </p:cBhvr>
                                    </p:animEffect>
                                  </p:childTnLst>
                                </p:cTn>
                              </p:par>
                            </p:childTnLst>
                          </p:cTn>
                        </p:par>
                        <p:par>
                          <p:cTn id="16" fill="hold" nodeType="afterGroup">
                            <p:stCondLst>
                              <p:cond delay="2000"/>
                            </p:stCondLst>
                            <p:childTnLst>
                              <p:par>
                                <p:cTn id="17" presetID="6" presetClass="entr" presetSubtype="16" fill="hold" grpId="0" nodeType="afterEffect">
                                  <p:stCondLst>
                                    <p:cond delay="0"/>
                                  </p:stCondLst>
                                  <p:childTnLst>
                                    <p:set>
                                      <p:cBhvr>
                                        <p:cTn id="18" dur="1" fill="hold">
                                          <p:stCondLst>
                                            <p:cond delay="0"/>
                                          </p:stCondLst>
                                        </p:cTn>
                                        <p:tgtEl>
                                          <p:spTgt spid="17413"/>
                                        </p:tgtEl>
                                        <p:attrNameLst>
                                          <p:attrName>style.visibility</p:attrName>
                                        </p:attrNameLst>
                                      </p:cBhvr>
                                      <p:to>
                                        <p:strVal val="visible"/>
                                      </p:to>
                                    </p:set>
                                    <p:animEffect transition="in" filter="circle(in)">
                                      <p:cBhvr>
                                        <p:cTn id="19" dur="2000"/>
                                        <p:tgtEl>
                                          <p:spTgt spid="17413"/>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7416"/>
                                        </p:tgtEl>
                                        <p:attrNameLst>
                                          <p:attrName>style.visibility</p:attrName>
                                        </p:attrNameLst>
                                      </p:cBhvr>
                                      <p:to>
                                        <p:strVal val="visible"/>
                                      </p:to>
                                    </p:set>
                                    <p:animEffect transition="in" filter="circle(in)">
                                      <p:cBhvr>
                                        <p:cTn id="22" dur="2000"/>
                                        <p:tgtEl>
                                          <p:spTgt spid="17416"/>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7417"/>
                                        </p:tgtEl>
                                        <p:attrNameLst>
                                          <p:attrName>style.visibility</p:attrName>
                                        </p:attrNameLst>
                                      </p:cBhvr>
                                      <p:to>
                                        <p:strVal val="visible"/>
                                      </p:to>
                                    </p:set>
                                    <p:animEffect transition="in" filter="circle(in)">
                                      <p:cBhvr>
                                        <p:cTn id="25" dur="2000"/>
                                        <p:tgtEl>
                                          <p:spTgt spid="17417"/>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7414"/>
                                        </p:tgtEl>
                                        <p:attrNameLst>
                                          <p:attrName>style.visibility</p:attrName>
                                        </p:attrNameLst>
                                      </p:cBhvr>
                                      <p:to>
                                        <p:strVal val="visible"/>
                                      </p:to>
                                    </p:set>
                                    <p:animEffect transition="in" filter="circle(in)">
                                      <p:cBhvr>
                                        <p:cTn id="28" dur="20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p:bldP spid="17414" grpId="0"/>
      <p:bldP spid="17416" grpId="0"/>
      <p:bldP spid="174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19459" name="TextBox 2"/>
          <p:cNvSpPr txBox="1">
            <a:spLocks noChangeArrowheads="1"/>
          </p:cNvSpPr>
          <p:nvPr/>
        </p:nvSpPr>
        <p:spPr bwMode="auto">
          <a:xfrm>
            <a:off x="1692275" y="2951163"/>
            <a:ext cx="56880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ctr" eaLnBrk="1" hangingPunct="1"/>
            <a:r>
              <a:rPr lang="ar-QA" altLang="en-US" sz="3200" b="1"/>
              <a:t>تطبيق عملي على التحليل البيئي</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938" y="1588"/>
            <a:ext cx="9151938" cy="6856412"/>
          </a:xfrm>
        </p:spPr>
      </p:pic>
      <p:sp>
        <p:nvSpPr>
          <p:cNvPr id="15368" name="Text Box 8"/>
          <p:cNvSpPr txBox="1">
            <a:spLocks noChangeArrowheads="1"/>
          </p:cNvSpPr>
          <p:nvPr/>
        </p:nvSpPr>
        <p:spPr bwMode="auto">
          <a:xfrm>
            <a:off x="2987824" y="228600"/>
            <a:ext cx="5832647" cy="584775"/>
          </a:xfrm>
          <a:prstGeom prst="rect">
            <a:avLst/>
          </a:prstGeom>
          <a:gradFill rotWithShape="1">
            <a:gsLst>
              <a:gs pos="0">
                <a:srgbClr val="66FFFF">
                  <a:gamma/>
                  <a:shade val="46275"/>
                  <a:invGamma/>
                </a:srgbClr>
              </a:gs>
              <a:gs pos="50000">
                <a:srgbClr val="66FFFF"/>
              </a:gs>
              <a:gs pos="100000">
                <a:srgbClr val="66FFFF">
                  <a:gamma/>
                  <a:shade val="46275"/>
                  <a:invGamma/>
                </a:srgbClr>
              </a:gs>
            </a:gsLst>
            <a:lin ang="5400000" scaled="1"/>
          </a:gra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fontAlgn="auto">
              <a:spcBef>
                <a:spcPct val="50000"/>
              </a:spcBef>
              <a:spcAft>
                <a:spcPts val="0"/>
              </a:spcAft>
              <a:defRPr/>
            </a:pPr>
            <a:r>
              <a:rPr lang="ar-QA" sz="3200" b="1" dirty="0">
                <a:solidFill>
                  <a:srgbClr val="000000"/>
                </a:solidFill>
                <a:latin typeface="+mn-lt"/>
                <a:cs typeface="+mn-cs"/>
              </a:rPr>
              <a:t>ما هي الرؤية؟ </a:t>
            </a:r>
            <a:r>
              <a:rPr lang="en-US" sz="3200" b="1" dirty="0">
                <a:solidFill>
                  <a:srgbClr val="000000"/>
                </a:solidFill>
                <a:latin typeface="+mn-lt"/>
                <a:cs typeface="+mn-cs"/>
              </a:rPr>
              <a:t>What is the Vision </a:t>
            </a:r>
          </a:p>
        </p:txBody>
      </p:sp>
      <p:sp>
        <p:nvSpPr>
          <p:cNvPr id="9" name="TextBox 8"/>
          <p:cNvSpPr txBox="1">
            <a:spLocks noChangeArrowheads="1"/>
          </p:cNvSpPr>
          <p:nvPr/>
        </p:nvSpPr>
        <p:spPr bwMode="auto">
          <a:xfrm>
            <a:off x="3491879" y="1124744"/>
            <a:ext cx="4405933" cy="523220"/>
          </a:xfrm>
          <a:prstGeom prst="rect">
            <a:avLst/>
          </a:prstGeom>
          <a:ln>
            <a:noFill/>
            <a:headEnd/>
            <a:tailEnd/>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a:spAutoFit/>
          </a:bodyPr>
          <a:lstStyle/>
          <a:p>
            <a:pPr fontAlgn="auto">
              <a:spcBef>
                <a:spcPts val="0"/>
              </a:spcBef>
              <a:spcAft>
                <a:spcPts val="0"/>
              </a:spcAft>
              <a:defRPr/>
            </a:pPr>
            <a:r>
              <a:rPr lang="ar-EG" sz="2800" b="1" dirty="0">
                <a:solidFill>
                  <a:srgbClr val="FFFFFF"/>
                </a:solidFill>
              </a:rPr>
              <a:t>صورة ذهنية عن مستقبل المنظمة</a:t>
            </a:r>
          </a:p>
        </p:txBody>
      </p:sp>
      <p:sp>
        <p:nvSpPr>
          <p:cNvPr id="2" name="TextBox 1"/>
          <p:cNvSpPr txBox="1">
            <a:spLocks noChangeArrowheads="1"/>
          </p:cNvSpPr>
          <p:nvPr/>
        </p:nvSpPr>
        <p:spPr bwMode="auto">
          <a:xfrm>
            <a:off x="5207000" y="2760663"/>
            <a:ext cx="35417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800" b="1"/>
              <a:t>خصائص الرؤية:</a:t>
            </a:r>
          </a:p>
        </p:txBody>
      </p:sp>
      <p:sp>
        <p:nvSpPr>
          <p:cNvPr id="3" name="TextBox 2"/>
          <p:cNvSpPr txBox="1">
            <a:spLocks noChangeArrowheads="1"/>
          </p:cNvSpPr>
          <p:nvPr/>
        </p:nvSpPr>
        <p:spPr bwMode="auto">
          <a:xfrm>
            <a:off x="4500563" y="3473450"/>
            <a:ext cx="32400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400" b="1"/>
              <a:t>محفزة للموظفين</a:t>
            </a:r>
          </a:p>
        </p:txBody>
      </p:sp>
      <p:sp>
        <p:nvSpPr>
          <p:cNvPr id="4" name="TextBox 3"/>
          <p:cNvSpPr txBox="1">
            <a:spLocks noChangeArrowheads="1"/>
          </p:cNvSpPr>
          <p:nvPr/>
        </p:nvSpPr>
        <p:spPr bwMode="auto">
          <a:xfrm>
            <a:off x="4392613" y="4102100"/>
            <a:ext cx="33480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400" b="1"/>
              <a:t>توضح هدف المؤسسة</a:t>
            </a:r>
          </a:p>
        </p:txBody>
      </p:sp>
      <p:sp>
        <p:nvSpPr>
          <p:cNvPr id="6" name="TextBox 5"/>
          <p:cNvSpPr txBox="1">
            <a:spLocks noChangeArrowheads="1"/>
          </p:cNvSpPr>
          <p:nvPr/>
        </p:nvSpPr>
        <p:spPr bwMode="auto">
          <a:xfrm>
            <a:off x="4392613" y="4713288"/>
            <a:ext cx="33480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400" b="1"/>
              <a:t>تحدد المسار الإستراتجي </a:t>
            </a:r>
          </a:p>
        </p:txBody>
      </p:sp>
      <p:sp>
        <p:nvSpPr>
          <p:cNvPr id="7" name="TextBox 6"/>
          <p:cNvSpPr txBox="1">
            <a:spLocks noChangeArrowheads="1"/>
          </p:cNvSpPr>
          <p:nvPr/>
        </p:nvSpPr>
        <p:spPr bwMode="auto">
          <a:xfrm>
            <a:off x="4392613" y="5354638"/>
            <a:ext cx="33480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QA" altLang="en-US" sz="2400" b="1"/>
              <a:t>تحدد شخصية المؤسسة</a:t>
            </a:r>
          </a:p>
        </p:txBody>
      </p:sp>
      <p:sp>
        <p:nvSpPr>
          <p:cNvPr id="13" name="Oval 12"/>
          <p:cNvSpPr/>
          <p:nvPr/>
        </p:nvSpPr>
        <p:spPr>
          <a:xfrm>
            <a:off x="8460432" y="3507396"/>
            <a:ext cx="360040" cy="389657"/>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QA" dirty="0"/>
              <a:t>1</a:t>
            </a:r>
          </a:p>
        </p:txBody>
      </p:sp>
      <p:sp>
        <p:nvSpPr>
          <p:cNvPr id="14" name="Oval 13"/>
          <p:cNvSpPr/>
          <p:nvPr/>
        </p:nvSpPr>
        <p:spPr>
          <a:xfrm>
            <a:off x="8448330" y="4119463"/>
            <a:ext cx="360040" cy="389657"/>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QA" dirty="0"/>
              <a:t>2</a:t>
            </a:r>
          </a:p>
        </p:txBody>
      </p:sp>
      <p:sp>
        <p:nvSpPr>
          <p:cNvPr id="15" name="Oval 14"/>
          <p:cNvSpPr/>
          <p:nvPr/>
        </p:nvSpPr>
        <p:spPr>
          <a:xfrm>
            <a:off x="8460432" y="4725144"/>
            <a:ext cx="360040" cy="389657"/>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QA" dirty="0"/>
              <a:t>3</a:t>
            </a:r>
          </a:p>
        </p:txBody>
      </p:sp>
      <p:sp>
        <p:nvSpPr>
          <p:cNvPr id="16" name="Oval 15"/>
          <p:cNvSpPr/>
          <p:nvPr/>
        </p:nvSpPr>
        <p:spPr>
          <a:xfrm>
            <a:off x="8460432" y="5343599"/>
            <a:ext cx="360040" cy="389657"/>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QA" dirty="0"/>
              <a:t>3</a:t>
            </a:r>
          </a:p>
        </p:txBody>
      </p:sp>
      <p:sp>
        <p:nvSpPr>
          <p:cNvPr id="21532" name="TextBox 16"/>
          <p:cNvSpPr txBox="1">
            <a:spLocks noChangeArrowheads="1"/>
          </p:cNvSpPr>
          <p:nvPr/>
        </p:nvSpPr>
        <p:spPr bwMode="auto">
          <a:xfrm>
            <a:off x="323850" y="1773238"/>
            <a:ext cx="5976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b="1"/>
              <a:t>Vision describes future  of the organization</a:t>
            </a:r>
            <a:endParaRPr lang="ar-QA" altLang="en-US" b="1"/>
          </a:p>
        </p:txBody>
      </p:sp>
      <p:sp>
        <p:nvSpPr>
          <p:cNvPr id="21533" name="TextBox 17"/>
          <p:cNvSpPr txBox="1">
            <a:spLocks noChangeArrowheads="1"/>
          </p:cNvSpPr>
          <p:nvPr/>
        </p:nvSpPr>
        <p:spPr bwMode="auto">
          <a:xfrm>
            <a:off x="323850" y="3573463"/>
            <a:ext cx="4752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b="1"/>
              <a:t>inspire and motivate</a:t>
            </a:r>
            <a:endParaRPr lang="ar-QA" altLang="en-US" b="1"/>
          </a:p>
        </p:txBody>
      </p:sp>
      <p:sp>
        <p:nvSpPr>
          <p:cNvPr id="21534" name="TextBox 18"/>
          <p:cNvSpPr txBox="1">
            <a:spLocks noChangeArrowheads="1"/>
          </p:cNvSpPr>
          <p:nvPr/>
        </p:nvSpPr>
        <p:spPr bwMode="auto">
          <a:xfrm>
            <a:off x="323850" y="4294188"/>
            <a:ext cx="3743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b="1"/>
              <a:t>Clear Goal</a:t>
            </a:r>
            <a:endParaRPr lang="ar-QA" altLang="en-US" b="1"/>
          </a:p>
        </p:txBody>
      </p:sp>
      <p:sp>
        <p:nvSpPr>
          <p:cNvPr id="21535" name="TextBox 19"/>
          <p:cNvSpPr txBox="1">
            <a:spLocks noChangeArrowheads="1"/>
          </p:cNvSpPr>
          <p:nvPr/>
        </p:nvSpPr>
        <p:spPr bwMode="auto">
          <a:xfrm>
            <a:off x="250825" y="4868863"/>
            <a:ext cx="3889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b="1"/>
              <a:t>Draw Strategic Path </a:t>
            </a:r>
            <a:endParaRPr lang="ar-QA" altLang="en-US" b="1"/>
          </a:p>
        </p:txBody>
      </p:sp>
      <p:sp>
        <p:nvSpPr>
          <p:cNvPr id="21536" name="TextBox 20"/>
          <p:cNvSpPr txBox="1">
            <a:spLocks noChangeArrowheads="1"/>
          </p:cNvSpPr>
          <p:nvPr/>
        </p:nvSpPr>
        <p:spPr bwMode="auto">
          <a:xfrm>
            <a:off x="250825" y="5445125"/>
            <a:ext cx="4033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l" rtl="0" eaLnBrk="1" hangingPunct="1"/>
            <a:r>
              <a:rPr lang="en-US" altLang="en-US" b="1"/>
              <a:t>Reflect Organization Identity </a:t>
            </a:r>
            <a:endParaRPr lang="ar-QA" alt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5368"/>
                                        </p:tgtEl>
                                        <p:attrNameLst>
                                          <p:attrName>style.visibility</p:attrName>
                                        </p:attrNameLst>
                                      </p:cBhvr>
                                      <p:to>
                                        <p:strVal val="visible"/>
                                      </p:to>
                                    </p:set>
                                    <p:anim calcmode="lin" valueType="num">
                                      <p:cBhvr>
                                        <p:cTn id="7" dur="1000" fill="hold"/>
                                        <p:tgtEl>
                                          <p:spTgt spid="15368"/>
                                        </p:tgtEl>
                                        <p:attrNameLst>
                                          <p:attrName>ppt_x</p:attrName>
                                        </p:attrNameLst>
                                      </p:cBhvr>
                                      <p:tavLst>
                                        <p:tav tm="0">
                                          <p:val>
                                            <p:strVal val="#ppt_x-.2"/>
                                          </p:val>
                                        </p:tav>
                                        <p:tav tm="100000">
                                          <p:val>
                                            <p:strVal val="#ppt_x"/>
                                          </p:val>
                                        </p:tav>
                                      </p:tavLst>
                                    </p:anim>
                                    <p:anim calcmode="lin" valueType="num">
                                      <p:cBhvr>
                                        <p:cTn id="8" dur="1000" fill="hold"/>
                                        <p:tgtEl>
                                          <p:spTgt spid="1536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36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linds(horizontal)">
                                      <p:cBhvr>
                                        <p:cTn id="14" dur="500"/>
                                        <p:tgtEl>
                                          <p:spTgt spid="9"/>
                                        </p:tgtEl>
                                      </p:cBhvr>
                                    </p:animEffect>
                                  </p:childTnLst>
                                </p:cTn>
                              </p:par>
                            </p:childTnLst>
                          </p:cTn>
                        </p:par>
                        <p:par>
                          <p:cTn id="15" fill="hold" nodeType="afterGroup">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21532"/>
                                        </p:tgtEl>
                                        <p:attrNameLst>
                                          <p:attrName>style.visibility</p:attrName>
                                        </p:attrNameLst>
                                      </p:cBhvr>
                                      <p:to>
                                        <p:strVal val="visible"/>
                                      </p:to>
                                    </p:set>
                                    <p:animEffect transition="in" filter="wipe(down)">
                                      <p:cBhvr>
                                        <p:cTn id="18" dur="500"/>
                                        <p:tgtEl>
                                          <p:spTgt spid="2153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circle(in)">
                                      <p:cBhvr>
                                        <p:cTn id="23" dur="2000"/>
                                        <p:tgtEl>
                                          <p:spTgt spid="2"/>
                                        </p:tgtEl>
                                      </p:cBhvr>
                                    </p:animEffect>
                                  </p:childTnLst>
                                </p:cTn>
                              </p:par>
                            </p:childTnLst>
                          </p:cTn>
                        </p:par>
                        <p:par>
                          <p:cTn id="24" fill="hold" nodeType="afterGroup">
                            <p:stCondLst>
                              <p:cond delay="2000"/>
                            </p:stCondLst>
                            <p:childTnLst>
                              <p:par>
                                <p:cTn id="25" presetID="6" presetClass="entr" presetSubtype="16"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ircle(in)">
                                      <p:cBhvr>
                                        <p:cTn id="27" dur="2000"/>
                                        <p:tgtEl>
                                          <p:spTgt spid="13"/>
                                        </p:tgtEl>
                                      </p:cBhvr>
                                    </p:animEffect>
                                  </p:childTnLst>
                                </p:cTn>
                              </p:par>
                            </p:childTnLst>
                          </p:cTn>
                        </p:par>
                        <p:par>
                          <p:cTn id="28" fill="hold" nodeType="afterGroup">
                            <p:stCondLst>
                              <p:cond delay="4000"/>
                            </p:stCondLst>
                            <p:childTnLst>
                              <p:par>
                                <p:cTn id="29" presetID="6" presetClass="entr" presetSubtype="16"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circle(in)">
                                      <p:cBhvr>
                                        <p:cTn id="31" dur="2000"/>
                                        <p:tgtEl>
                                          <p:spTgt spid="14"/>
                                        </p:tgtEl>
                                      </p:cBhvr>
                                    </p:animEffect>
                                  </p:childTnLst>
                                </p:cTn>
                              </p:par>
                            </p:childTnLst>
                          </p:cTn>
                        </p:par>
                        <p:par>
                          <p:cTn id="32" fill="hold" nodeType="afterGroup">
                            <p:stCondLst>
                              <p:cond delay="6000"/>
                            </p:stCondLst>
                            <p:childTnLst>
                              <p:par>
                                <p:cTn id="33" presetID="6" presetClass="entr" presetSubtype="16"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circle(in)">
                                      <p:cBhvr>
                                        <p:cTn id="35" dur="2000"/>
                                        <p:tgtEl>
                                          <p:spTgt spid="15"/>
                                        </p:tgtEl>
                                      </p:cBhvr>
                                    </p:animEffect>
                                  </p:childTnLst>
                                </p:cTn>
                              </p:par>
                            </p:childTnLst>
                          </p:cTn>
                        </p:par>
                        <p:par>
                          <p:cTn id="36" fill="hold" nodeType="afterGroup">
                            <p:stCondLst>
                              <p:cond delay="8000"/>
                            </p:stCondLst>
                            <p:childTnLst>
                              <p:par>
                                <p:cTn id="37" presetID="6" presetClass="entr" presetSubtype="16" fill="hold"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circle(in)">
                                      <p:cBhvr>
                                        <p:cTn id="39" dur="2000"/>
                                        <p:tgtEl>
                                          <p:spTgt spid="1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circle(in)">
                                      <p:cBhvr>
                                        <p:cTn id="44" dur="2000"/>
                                        <p:tgtEl>
                                          <p:spTgt spid="3"/>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21533"/>
                                        </p:tgtEl>
                                        <p:attrNameLst>
                                          <p:attrName>style.visibility</p:attrName>
                                        </p:attrNameLst>
                                      </p:cBhvr>
                                      <p:to>
                                        <p:strVal val="visible"/>
                                      </p:to>
                                    </p:set>
                                    <p:animEffect transition="in" filter="circle(in)">
                                      <p:cBhvr>
                                        <p:cTn id="47" dur="2000"/>
                                        <p:tgtEl>
                                          <p:spTgt spid="2153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circle(in)">
                                      <p:cBhvr>
                                        <p:cTn id="52" dur="2000"/>
                                        <p:tgtEl>
                                          <p:spTgt spid="4"/>
                                        </p:tgtEl>
                                      </p:cBhvr>
                                    </p:animEffect>
                                  </p:childTnLst>
                                </p:cTn>
                              </p:par>
                            </p:childTnLst>
                          </p:cTn>
                        </p:par>
                        <p:par>
                          <p:cTn id="53" fill="hold" nodeType="afterGroup">
                            <p:stCondLst>
                              <p:cond delay="2000"/>
                            </p:stCondLst>
                            <p:childTnLst>
                              <p:par>
                                <p:cTn id="54" presetID="6" presetClass="entr" presetSubtype="16" fill="hold" grpId="0" nodeType="afterEffect">
                                  <p:stCondLst>
                                    <p:cond delay="0"/>
                                  </p:stCondLst>
                                  <p:childTnLst>
                                    <p:set>
                                      <p:cBhvr>
                                        <p:cTn id="55" dur="1" fill="hold">
                                          <p:stCondLst>
                                            <p:cond delay="0"/>
                                          </p:stCondLst>
                                        </p:cTn>
                                        <p:tgtEl>
                                          <p:spTgt spid="21534"/>
                                        </p:tgtEl>
                                        <p:attrNameLst>
                                          <p:attrName>style.visibility</p:attrName>
                                        </p:attrNameLst>
                                      </p:cBhvr>
                                      <p:to>
                                        <p:strVal val="visible"/>
                                      </p:to>
                                    </p:set>
                                    <p:animEffect transition="in" filter="circle(in)">
                                      <p:cBhvr>
                                        <p:cTn id="56" dur="2000"/>
                                        <p:tgtEl>
                                          <p:spTgt spid="2153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circle(in)">
                                      <p:cBhvr>
                                        <p:cTn id="61" dur="2000"/>
                                        <p:tgtEl>
                                          <p:spTgt spid="6"/>
                                        </p:tgtEl>
                                      </p:cBhvr>
                                    </p:animEffect>
                                  </p:childTnLst>
                                </p:cTn>
                              </p:par>
                              <p:par>
                                <p:cTn id="62" presetID="6" presetClass="entr" presetSubtype="16" fill="hold" grpId="0" nodeType="withEffect">
                                  <p:stCondLst>
                                    <p:cond delay="0"/>
                                  </p:stCondLst>
                                  <p:childTnLst>
                                    <p:set>
                                      <p:cBhvr>
                                        <p:cTn id="63" dur="1" fill="hold">
                                          <p:stCondLst>
                                            <p:cond delay="0"/>
                                          </p:stCondLst>
                                        </p:cTn>
                                        <p:tgtEl>
                                          <p:spTgt spid="21535"/>
                                        </p:tgtEl>
                                        <p:attrNameLst>
                                          <p:attrName>style.visibility</p:attrName>
                                        </p:attrNameLst>
                                      </p:cBhvr>
                                      <p:to>
                                        <p:strVal val="visible"/>
                                      </p:to>
                                    </p:set>
                                    <p:animEffect transition="in" filter="circle(in)">
                                      <p:cBhvr>
                                        <p:cTn id="64" dur="2000"/>
                                        <p:tgtEl>
                                          <p:spTgt spid="21535"/>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6" presetClass="entr" presetSubtype="16" fill="hold" grpId="0" nodeType="clickEffect">
                                  <p:stCondLst>
                                    <p:cond delay="0"/>
                                  </p:stCondLst>
                                  <p:childTnLst>
                                    <p:set>
                                      <p:cBhvr>
                                        <p:cTn id="68" dur="1" fill="hold">
                                          <p:stCondLst>
                                            <p:cond delay="0"/>
                                          </p:stCondLst>
                                        </p:cTn>
                                        <p:tgtEl>
                                          <p:spTgt spid="7"/>
                                        </p:tgtEl>
                                        <p:attrNameLst>
                                          <p:attrName>style.visibility</p:attrName>
                                        </p:attrNameLst>
                                      </p:cBhvr>
                                      <p:to>
                                        <p:strVal val="visible"/>
                                      </p:to>
                                    </p:set>
                                    <p:animEffect transition="in" filter="circle(in)">
                                      <p:cBhvr>
                                        <p:cTn id="69" dur="2000"/>
                                        <p:tgtEl>
                                          <p:spTgt spid="7"/>
                                        </p:tgtEl>
                                      </p:cBhvr>
                                    </p:animEffect>
                                  </p:childTnLst>
                                </p:cTn>
                              </p:par>
                              <p:par>
                                <p:cTn id="70" presetID="16" presetClass="entr" presetSubtype="21" fill="hold" grpId="0" nodeType="withEffect">
                                  <p:stCondLst>
                                    <p:cond delay="0"/>
                                  </p:stCondLst>
                                  <p:childTnLst>
                                    <p:set>
                                      <p:cBhvr>
                                        <p:cTn id="71" dur="1" fill="hold">
                                          <p:stCondLst>
                                            <p:cond delay="0"/>
                                          </p:stCondLst>
                                        </p:cTn>
                                        <p:tgtEl>
                                          <p:spTgt spid="21536"/>
                                        </p:tgtEl>
                                        <p:attrNameLst>
                                          <p:attrName>style.visibility</p:attrName>
                                        </p:attrNameLst>
                                      </p:cBhvr>
                                      <p:to>
                                        <p:strVal val="visible"/>
                                      </p:to>
                                    </p:set>
                                    <p:animEffect transition="in" filter="barn(inVertical)">
                                      <p:cBhvr>
                                        <p:cTn id="72" dur="500"/>
                                        <p:tgtEl>
                                          <p:spTgt spid="21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21532" grpId="0"/>
      <p:bldP spid="21533" grpId="0"/>
      <p:bldP spid="21534" grpId="0"/>
      <p:bldP spid="21535" grpId="0"/>
      <p:bldP spid="2153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1927</TotalTime>
  <Words>1292</Words>
  <Application>Microsoft Office PowerPoint</Application>
  <PresentationFormat>On-screen Show (4:3)</PresentationFormat>
  <Paragraphs>587</Paragraphs>
  <Slides>20</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Calibri</vt:lpstr>
      <vt:lpstr>Candara</vt:lpstr>
      <vt:lpstr>Georgia</vt:lpstr>
      <vt:lpstr>Simplified Arabic</vt:lpstr>
      <vt:lpstr>华文楷体</vt:lpstr>
      <vt:lpstr>Symbol</vt:lpstr>
      <vt:lpstr>Times New Roman</vt:lpstr>
      <vt:lpstr>Verdana</vt:lpstr>
      <vt:lpstr>Wingdings</vt: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Information System Department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 RAHEEM MOHAMMED ABDUL RAHEEM</dc:creator>
  <cp:lastModifiedBy>abdo mohamed</cp:lastModifiedBy>
  <cp:revision>65</cp:revision>
  <dcterms:created xsi:type="dcterms:W3CDTF">2013-05-08T07:06:31Z</dcterms:created>
  <dcterms:modified xsi:type="dcterms:W3CDTF">2014-05-08T01:39:36Z</dcterms:modified>
</cp:coreProperties>
</file>